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28"/>
  </p:notesMasterIdLst>
  <p:sldIdLst>
    <p:sldId id="256" r:id="rId2"/>
    <p:sldId id="280" r:id="rId3"/>
    <p:sldId id="258" r:id="rId4"/>
    <p:sldId id="257" r:id="rId5"/>
    <p:sldId id="273" r:id="rId6"/>
    <p:sldId id="278" r:id="rId7"/>
    <p:sldId id="274" r:id="rId8"/>
    <p:sldId id="279" r:id="rId9"/>
    <p:sldId id="276" r:id="rId10"/>
    <p:sldId id="281" r:id="rId11"/>
    <p:sldId id="275" r:id="rId12"/>
    <p:sldId id="277"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80431" autoAdjust="0"/>
  </p:normalViewPr>
  <p:slideViewPr>
    <p:cSldViewPr snapToGrid="0" snapToObjects="1">
      <p:cViewPr varScale="1">
        <p:scale>
          <a:sx n="44" d="100"/>
          <a:sy n="44" d="100"/>
        </p:scale>
        <p:origin x="145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95012-CBEC-4F25-A327-BAC22AD5B970}" type="datetimeFigureOut">
              <a:rPr lang="en-US" smtClean="0"/>
              <a:pPr/>
              <a:t>3/28/2018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FF14A-C0FB-4D97-8E55-4F6F23E41AA1}" type="slidenum">
              <a:rPr lang="en-US" smtClean="0"/>
              <a:pPr/>
              <a:t>‹#›</a:t>
            </a:fld>
            <a:endParaRPr lang="en-US"/>
          </a:p>
        </p:txBody>
      </p:sp>
    </p:spTree>
    <p:extLst>
      <p:ext uri="{BB962C8B-B14F-4D97-AF65-F5344CB8AC3E}">
        <p14:creationId xmlns:p14="http://schemas.microsoft.com/office/powerpoint/2010/main" val="160450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FF14A-C0FB-4D97-8E55-4F6F23E41AA1}" type="slidenum">
              <a:rPr lang="en-US" smtClean="0"/>
              <a:pPr/>
              <a:t>19</a:t>
            </a:fld>
            <a:endParaRPr lang="en-US"/>
          </a:p>
        </p:txBody>
      </p:sp>
    </p:spTree>
    <p:extLst>
      <p:ext uri="{BB962C8B-B14F-4D97-AF65-F5344CB8AC3E}">
        <p14:creationId xmlns:p14="http://schemas.microsoft.com/office/powerpoint/2010/main" val="820578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855AE6C-E0AC-8041-A761-5440BFDA9D80}" type="datetimeFigureOut">
              <a:rPr lang="en-US" smtClean="0"/>
              <a:pPr/>
              <a:t>3/28/2018</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6CC888B-D9F9-4E54-B722-F151A9F45E95}"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9674FE-2DE4-7241-8FC7-3E1D65E01E1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9674FE-2DE4-7241-8FC7-3E1D65E01E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9674FE-2DE4-7241-8FC7-3E1D65E01E1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9674FE-2DE4-7241-8FC7-3E1D65E01E1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9674FE-2DE4-7241-8FC7-3E1D65E01E1D}" type="slidenum">
              <a:rPr lang="en-US" smtClean="0"/>
              <a:pPr/>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9674FE-2DE4-7241-8FC7-3E1D65E01E1D}" type="slidenum">
              <a:rPr lang="en-US" smtClean="0"/>
              <a:pPr/>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9674FE-2DE4-7241-8FC7-3E1D65E01E1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9674FE-2DE4-7241-8FC7-3E1D65E01E1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5AE6C-E0AC-8041-A761-5440BFDA9D80}"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9674FE-2DE4-7241-8FC7-3E1D65E01E1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855AE6C-E0AC-8041-A761-5440BFDA9D80}" type="datetimeFigureOut">
              <a:rPr lang="en-US" smtClean="0"/>
              <a:pPr/>
              <a:t>3/28/2018</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F9674FE-2DE4-7241-8FC7-3E1D65E01E1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OvnJj_nlvz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accessexcellence.org/RC/VL/xrays/1shoulder/humfx1l.jpg"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http://www.accessexcellence.org/RC/VL/xrays/1wrist/wrifxu.jpg"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http://www.accessexcellence.org/RC/VL/xrays/1pelvis/peltotl.jpg"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http://www.accessexcellence.org/RC/VL/xrays/1knee/totknel.jpg"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www.accessexcellence.org/RC/VL/xrays/1knee/tibfxpostl.jpg"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Radiology</a:t>
            </a:r>
            <a:endParaRPr lang="en-US" dirty="0"/>
          </a:p>
        </p:txBody>
      </p:sp>
      <p:sp>
        <p:nvSpPr>
          <p:cNvPr id="3" name="Subtitle 2"/>
          <p:cNvSpPr>
            <a:spLocks noGrp="1"/>
          </p:cNvSpPr>
          <p:nvPr>
            <p:ph type="subTitle" idx="1"/>
          </p:nvPr>
        </p:nvSpPr>
        <p:spPr/>
        <p:txBody>
          <a:bodyPr/>
          <a:lstStyle/>
          <a:p>
            <a:r>
              <a:rPr lang="en-US" dirty="0" smtClean="0"/>
              <a:t>Careers in Radiology</a:t>
            </a:r>
            <a:endParaRPr lang="en-US" dirty="0"/>
          </a:p>
        </p:txBody>
      </p:sp>
    </p:spTree>
    <p:extLst>
      <p:ext uri="{BB962C8B-B14F-4D97-AF65-F5344CB8AC3E}">
        <p14:creationId xmlns:p14="http://schemas.microsoft.com/office/powerpoint/2010/main" val="276233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728" y="732007"/>
            <a:ext cx="6908534" cy="5194008"/>
          </a:xfrm>
          <a:prstGeom prst="rect">
            <a:avLst/>
          </a:prstGeom>
        </p:spPr>
      </p:pic>
    </p:spTree>
    <p:extLst>
      <p:ext uri="{BB962C8B-B14F-4D97-AF65-F5344CB8AC3E}">
        <p14:creationId xmlns:p14="http://schemas.microsoft.com/office/powerpoint/2010/main" val="96339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Image result for ultras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Image result for ultras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Image result for ultras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4" name="Picture 8" descr="Image result for ultrasound"/>
          <p:cNvPicPr>
            <a:picLocks noChangeAspect="1" noChangeArrowheads="1"/>
          </p:cNvPicPr>
          <p:nvPr/>
        </p:nvPicPr>
        <p:blipFill>
          <a:blip r:embed="rId2"/>
          <a:srcRect/>
          <a:stretch>
            <a:fillRect/>
          </a:stretch>
        </p:blipFill>
        <p:spPr bwMode="auto">
          <a:xfrm>
            <a:off x="155575" y="703262"/>
            <a:ext cx="8225911" cy="529748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Image result for ultrasound"/>
          <p:cNvSpPr>
            <a:spLocks noChangeAspect="1" noChangeArrowheads="1"/>
          </p:cNvSpPr>
          <p:nvPr/>
        </p:nvSpPr>
        <p:spPr bwMode="auto">
          <a:xfrm>
            <a:off x="155575" y="-1790700"/>
            <a:ext cx="44196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Image result for ultrasound"/>
          <p:cNvSpPr>
            <a:spLocks noChangeAspect="1" noChangeArrowheads="1"/>
          </p:cNvSpPr>
          <p:nvPr/>
        </p:nvSpPr>
        <p:spPr bwMode="auto">
          <a:xfrm>
            <a:off x="155575" y="-1790700"/>
            <a:ext cx="44196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Image result for ultrasound"/>
          <p:cNvSpPr>
            <a:spLocks noChangeAspect="1" noChangeArrowheads="1"/>
          </p:cNvSpPr>
          <p:nvPr/>
        </p:nvSpPr>
        <p:spPr bwMode="auto">
          <a:xfrm>
            <a:off x="155575" y="-1790700"/>
            <a:ext cx="44196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2" name="Picture 8" descr="Image result for ultrasound"/>
          <p:cNvPicPr>
            <a:picLocks noChangeAspect="1" noChangeArrowheads="1"/>
          </p:cNvPicPr>
          <p:nvPr/>
        </p:nvPicPr>
        <p:blipFill>
          <a:blip r:embed="rId2"/>
          <a:srcRect/>
          <a:stretch>
            <a:fillRect/>
          </a:stretch>
        </p:blipFill>
        <p:spPr bwMode="auto">
          <a:xfrm>
            <a:off x="193675" y="523875"/>
            <a:ext cx="8529320" cy="5562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Radiology technicians also assist physicians in performing sophisticated procedures.</a:t>
            </a:r>
            <a:endParaRPr lang="en-US" dirty="0"/>
          </a:p>
        </p:txBody>
      </p:sp>
      <p:pic>
        <p:nvPicPr>
          <p:cNvPr id="2" name="Content Placeholder 1"/>
          <p:cNvPicPr>
            <a:picLocks noGrp="1" noChangeAspect="1"/>
          </p:cNvPicPr>
          <p:nvPr>
            <p:ph idx="1"/>
          </p:nvPr>
        </p:nvPicPr>
        <p:blipFill>
          <a:blip r:embed="rId2"/>
          <a:srcRect l="17594" r="17594"/>
          <a:stretch>
            <a:fillRect/>
          </a:stretch>
        </p:blipFill>
        <p:spPr/>
      </p:pic>
      <p:sp>
        <p:nvSpPr>
          <p:cNvPr id="6" name="Text Placeholder 5"/>
          <p:cNvSpPr>
            <a:spLocks noGrp="1"/>
          </p:cNvSpPr>
          <p:nvPr>
            <p:ph type="body" sz="half" idx="2"/>
          </p:nvPr>
        </p:nvSpPr>
        <p:spPr>
          <a:xfrm>
            <a:off x="551280" y="3982482"/>
            <a:ext cx="3008313" cy="1919091"/>
          </a:xfrm>
        </p:spPr>
        <p:txBody>
          <a:bodyPr/>
          <a:lstStyle/>
          <a:p>
            <a:pPr algn="ctr"/>
            <a:r>
              <a:rPr lang="en-US" sz="1800" dirty="0" smtClean="0"/>
              <a:t>It is their responsibility to ensure that the radiology equipment is properly maintained</a:t>
            </a:r>
            <a:r>
              <a:rPr lang="en-US" dirty="0" smtClean="0"/>
              <a:t>.</a:t>
            </a:r>
            <a:endParaRPr lang="en-US" dirty="0"/>
          </a:p>
        </p:txBody>
      </p:sp>
    </p:spTree>
    <p:extLst>
      <p:ext uri="{BB962C8B-B14F-4D97-AF65-F5344CB8AC3E}">
        <p14:creationId xmlns:p14="http://schemas.microsoft.com/office/powerpoint/2010/main" val="1455882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Locations &amp; Education</a:t>
            </a:r>
            <a:endParaRPr lang="en-US" dirty="0"/>
          </a:p>
        </p:txBody>
      </p:sp>
      <p:sp>
        <p:nvSpPr>
          <p:cNvPr id="5" name="Content Placeholder 4"/>
          <p:cNvSpPr>
            <a:spLocks noGrp="1"/>
          </p:cNvSpPr>
          <p:nvPr>
            <p:ph sz="quarter" idx="13"/>
          </p:nvPr>
        </p:nvSpPr>
        <p:spPr/>
        <p:txBody>
          <a:bodyPr/>
          <a:lstStyle/>
          <a:p>
            <a:r>
              <a:rPr lang="en-US" dirty="0" smtClean="0"/>
              <a:t>Radiology technicians work in:</a:t>
            </a:r>
          </a:p>
          <a:p>
            <a:pPr lvl="1"/>
            <a:r>
              <a:rPr lang="en-US" dirty="0" smtClean="0"/>
              <a:t>Hospitals</a:t>
            </a:r>
          </a:p>
          <a:p>
            <a:pPr lvl="1"/>
            <a:r>
              <a:rPr lang="en-US" dirty="0" smtClean="0"/>
              <a:t>Clinics</a:t>
            </a:r>
          </a:p>
          <a:p>
            <a:pPr lvl="1"/>
            <a:r>
              <a:rPr lang="en-US" dirty="0" smtClean="0"/>
              <a:t>Medical laboratories</a:t>
            </a:r>
          </a:p>
          <a:p>
            <a:pPr lvl="1"/>
            <a:r>
              <a:rPr lang="en-US" dirty="0" smtClean="0"/>
              <a:t>Nursing homes</a:t>
            </a:r>
          </a:p>
          <a:p>
            <a:pPr lvl="1"/>
            <a:r>
              <a:rPr lang="en-US" dirty="0" smtClean="0"/>
              <a:t>Private industries </a:t>
            </a:r>
            <a:endParaRPr lang="en-US" dirty="0"/>
          </a:p>
        </p:txBody>
      </p:sp>
      <p:sp>
        <p:nvSpPr>
          <p:cNvPr id="6" name="Content Placeholder 5"/>
          <p:cNvSpPr>
            <a:spLocks noGrp="1"/>
          </p:cNvSpPr>
          <p:nvPr>
            <p:ph sz="quarter" idx="14"/>
          </p:nvPr>
        </p:nvSpPr>
        <p:spPr/>
        <p:txBody>
          <a:bodyPr>
            <a:normAutofit lnSpcReduction="10000"/>
          </a:bodyPr>
          <a:lstStyle/>
          <a:p>
            <a:r>
              <a:rPr lang="en-US" dirty="0" smtClean="0"/>
              <a:t>Education Requirements:</a:t>
            </a:r>
          </a:p>
          <a:p>
            <a:pPr lvl="1"/>
            <a:r>
              <a:rPr lang="en-US" dirty="0" smtClean="0"/>
              <a:t>Must complete a two-year training program in a hospital or at a college (some colleges award this with an associate degree.</a:t>
            </a:r>
          </a:p>
          <a:p>
            <a:r>
              <a:rPr lang="en-US" dirty="0" smtClean="0"/>
              <a:t>Average Salary:</a:t>
            </a:r>
          </a:p>
          <a:p>
            <a:pPr lvl="1"/>
            <a:r>
              <a:rPr lang="en-US" dirty="0" smtClean="0"/>
              <a:t>$24,000 to $38,500 per year</a:t>
            </a:r>
            <a:endParaRPr lang="en-US" dirty="0"/>
          </a:p>
        </p:txBody>
      </p:sp>
    </p:spTree>
    <p:extLst>
      <p:ext uri="{BB962C8B-B14F-4D97-AF65-F5344CB8AC3E}">
        <p14:creationId xmlns:p14="http://schemas.microsoft.com/office/powerpoint/2010/main" val="3278757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 between radiologists and a radiology technician?</a:t>
            </a:r>
            <a:endParaRPr lang="en-US" dirty="0"/>
          </a:p>
        </p:txBody>
      </p:sp>
      <p:sp>
        <p:nvSpPr>
          <p:cNvPr id="3" name="Content Placeholder 2"/>
          <p:cNvSpPr>
            <a:spLocks noGrp="1"/>
          </p:cNvSpPr>
          <p:nvPr>
            <p:ph idx="1"/>
          </p:nvPr>
        </p:nvSpPr>
        <p:spPr/>
        <p:txBody>
          <a:bodyPr/>
          <a:lstStyle/>
          <a:p>
            <a:endParaRPr lang="en-US" dirty="0"/>
          </a:p>
          <a:p>
            <a:r>
              <a:rPr lang="en-US" dirty="0"/>
              <a:t>A radiologist is a medical doctor who interprets radiological images. They can also perform procedures and surgeries related to radiological procedures (biopsy tumors, drain fluids, open arteries and veins, etc.). A radiology </a:t>
            </a:r>
            <a:r>
              <a:rPr lang="en-US" dirty="0" smtClean="0"/>
              <a:t>technician </a:t>
            </a:r>
            <a:r>
              <a:rPr lang="en-US" dirty="0"/>
              <a:t>takes the images. </a:t>
            </a:r>
          </a:p>
          <a:p>
            <a:endParaRPr lang="en-US" dirty="0"/>
          </a:p>
        </p:txBody>
      </p:sp>
    </p:spTree>
    <p:extLst>
      <p:ext uri="{BB962C8B-B14F-4D97-AF65-F5344CB8AC3E}">
        <p14:creationId xmlns:p14="http://schemas.microsoft.com/office/powerpoint/2010/main" val="18824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442674"/>
          </a:xfrm>
        </p:spPr>
        <p:txBody>
          <a:bodyPr/>
          <a:lstStyle/>
          <a:p>
            <a:r>
              <a:rPr lang="en-US" dirty="0" smtClean="0"/>
              <a:t>Human Anatomy</a:t>
            </a:r>
            <a:endParaRPr lang="en-US" dirty="0"/>
          </a:p>
        </p:txBody>
      </p:sp>
      <p:sp>
        <p:nvSpPr>
          <p:cNvPr id="3" name="Content Placeholder 2"/>
          <p:cNvSpPr>
            <a:spLocks noGrp="1"/>
          </p:cNvSpPr>
          <p:nvPr>
            <p:ph idx="1"/>
          </p:nvPr>
        </p:nvSpPr>
        <p:spPr>
          <a:xfrm>
            <a:off x="0" y="1072443"/>
            <a:ext cx="9144000" cy="5644445"/>
          </a:xfrm>
        </p:spPr>
        <p:txBody>
          <a:bodyPr>
            <a:normAutofit/>
          </a:bodyPr>
          <a:lstStyle/>
          <a:p>
            <a:endParaRPr lang="en-US" dirty="0"/>
          </a:p>
          <a:p>
            <a:r>
              <a:rPr lang="en-US" dirty="0"/>
              <a:t>The human skeleton consists of 206 bones. We are actually born with more bones (about 300), but many fuse together as a child grows up. These bones support your body and allow you to move. Bones contain a lot of calcium (an element found in milk, broccoli, and other foods). Bones manufacture blood cells and store important minerals. </a:t>
            </a:r>
            <a:endParaRPr lang="en-US" dirty="0" smtClean="0"/>
          </a:p>
          <a:p>
            <a:endParaRPr lang="en-US" dirty="0"/>
          </a:p>
          <a:p>
            <a:r>
              <a:rPr lang="en-US" dirty="0" smtClean="0"/>
              <a:t> </a:t>
            </a:r>
            <a:r>
              <a:rPr lang="en-US" dirty="0"/>
              <a:t>The longest bone in our bodies is the femur (thigh bone). The smallest bone is the stirrup bone inside </a:t>
            </a:r>
            <a:r>
              <a:rPr lang="en-US" dirty="0" smtClean="0"/>
              <a:t>the </a:t>
            </a:r>
            <a:r>
              <a:rPr lang="en-US" dirty="0"/>
              <a:t>ear. Each hand has 26 bones in it. Your nose and ears are not made of bone; they are made of cartilage, a flexible substance that is not as hard as bone. </a:t>
            </a:r>
          </a:p>
          <a:p>
            <a:endParaRPr lang="en-US" sz="1600" dirty="0"/>
          </a:p>
        </p:txBody>
      </p:sp>
    </p:spTree>
    <p:extLst>
      <p:ext uri="{BB962C8B-B14F-4D97-AF65-F5344CB8AC3E}">
        <p14:creationId xmlns:p14="http://schemas.microsoft.com/office/powerpoint/2010/main" val="2726471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Anatomy</a:t>
            </a:r>
          </a:p>
        </p:txBody>
      </p:sp>
      <p:sp>
        <p:nvSpPr>
          <p:cNvPr id="3" name="Content Placeholder 2"/>
          <p:cNvSpPr>
            <a:spLocks noGrp="1"/>
          </p:cNvSpPr>
          <p:nvPr>
            <p:ph idx="1"/>
          </p:nvPr>
        </p:nvSpPr>
        <p:spPr>
          <a:xfrm>
            <a:off x="551280" y="1879236"/>
            <a:ext cx="8041440" cy="4500299"/>
          </a:xfrm>
        </p:spPr>
        <p:txBody>
          <a:bodyPr>
            <a:normAutofit lnSpcReduction="10000"/>
          </a:bodyPr>
          <a:lstStyle/>
          <a:p>
            <a:r>
              <a:rPr lang="en-US" dirty="0"/>
              <a:t> </a:t>
            </a:r>
            <a:r>
              <a:rPr lang="en-US" sz="2800" dirty="0"/>
              <a:t>Joints: Bones are connected to other bones at joints – knee, elbow, shoulder, hip, wrist, ankle, etc. </a:t>
            </a:r>
            <a:endParaRPr lang="en-US" sz="2800" dirty="0" smtClean="0"/>
          </a:p>
          <a:p>
            <a:endParaRPr lang="en-US" sz="2800" dirty="0"/>
          </a:p>
          <a:p>
            <a:r>
              <a:rPr lang="en-US" sz="2800" dirty="0"/>
              <a:t>Difference in male and female bones: Males and females have slightly different skeletons, including a different elbow angle. Males have slightly thicker and longer legs and arms; females have a wider pelvis and a larger space within the pelvis, through which babies travel when they are born. </a:t>
            </a:r>
          </a:p>
          <a:p>
            <a:endParaRPr lang="en-US" sz="2800" dirty="0"/>
          </a:p>
        </p:txBody>
      </p:sp>
    </p:spTree>
    <p:extLst>
      <p:ext uri="{BB962C8B-B14F-4D97-AF65-F5344CB8AC3E}">
        <p14:creationId xmlns:p14="http://schemas.microsoft.com/office/powerpoint/2010/main" val="348214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Radiologist</a:t>
            </a:r>
            <a:endParaRPr lang="en-US" dirty="0"/>
          </a:p>
        </p:txBody>
      </p:sp>
      <p:sp>
        <p:nvSpPr>
          <p:cNvPr id="3" name="Content Placeholder 2"/>
          <p:cNvSpPr>
            <a:spLocks noGrp="1"/>
          </p:cNvSpPr>
          <p:nvPr>
            <p:ph idx="1"/>
          </p:nvPr>
        </p:nvSpPr>
        <p:spPr/>
        <p:txBody>
          <a:bodyPr/>
          <a:lstStyle/>
          <a:p>
            <a:r>
              <a:rPr lang="en-US" dirty="0" smtClean="0"/>
              <a:t>Work with your group to review the x-ray images.  Use the Human Skeleton sheet to help you identify the bones shown in the images then use that information to match the image to the correct diagnosis on the worksheet.</a:t>
            </a:r>
          </a:p>
          <a:p>
            <a:endParaRPr lang="en-US"/>
          </a:p>
          <a:p>
            <a:endParaRPr lang="en-US" dirty="0"/>
          </a:p>
        </p:txBody>
      </p:sp>
    </p:spTree>
    <p:extLst>
      <p:ext uri="{BB962C8B-B14F-4D97-AF65-F5344CB8AC3E}">
        <p14:creationId xmlns:p14="http://schemas.microsoft.com/office/powerpoint/2010/main" val="3902178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coli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28162"/>
            <a:ext cx="4806114" cy="65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9943" y="740229"/>
            <a:ext cx="567784" cy="923330"/>
          </a:xfrm>
          <a:prstGeom prst="rect">
            <a:avLst/>
          </a:prstGeom>
          <a:noFill/>
        </p:spPr>
        <p:txBody>
          <a:bodyPr wrap="none" rtlCol="0">
            <a:spAutoFit/>
          </a:bodyPr>
          <a:lstStyle/>
          <a:p>
            <a:r>
              <a:rPr lang="en-US" sz="5400" dirty="0" smtClean="0"/>
              <a:t>1</a:t>
            </a:r>
            <a:endParaRPr lang="en-US" sz="5400" dirty="0"/>
          </a:p>
        </p:txBody>
      </p:sp>
    </p:spTree>
    <p:extLst>
      <p:ext uri="{BB962C8B-B14F-4D97-AF65-F5344CB8AC3E}">
        <p14:creationId xmlns:p14="http://schemas.microsoft.com/office/powerpoint/2010/main" val="227054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5690131"/>
            <a:ext cx="7467600" cy="591248"/>
          </a:xfrm>
        </p:spPr>
        <p:txBody>
          <a:bodyPr/>
          <a:lstStyle/>
          <a:p>
            <a:r>
              <a:rPr lang="en-US" dirty="0">
                <a:hlinkClick r:id="rId2"/>
              </a:rPr>
              <a:t>https://youtu.be/OvnJj_nlvzU</a:t>
            </a:r>
            <a:endParaRPr lang="en-US" dirty="0"/>
          </a:p>
        </p:txBody>
      </p:sp>
      <p:pic>
        <p:nvPicPr>
          <p:cNvPr id="1026" name="Picture 2" descr="Image result for xr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823424"/>
            <a:ext cx="7159625" cy="477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3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umbarfx1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49" y="124494"/>
            <a:ext cx="8299033" cy="635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882" y="326962"/>
            <a:ext cx="696024" cy="1200329"/>
          </a:xfrm>
          <a:prstGeom prst="rect">
            <a:avLst/>
          </a:prstGeom>
        </p:spPr>
        <p:txBody>
          <a:bodyPr wrap="none">
            <a:spAutoFit/>
          </a:bodyPr>
          <a:lstStyle/>
          <a:p>
            <a:r>
              <a:rPr lang="en-US" sz="7200" dirty="0" smtClean="0"/>
              <a:t>2</a:t>
            </a:r>
          </a:p>
        </p:txBody>
      </p:sp>
    </p:spTree>
    <p:extLst>
      <p:ext uri="{BB962C8B-B14F-4D97-AF65-F5344CB8AC3E}">
        <p14:creationId xmlns:p14="http://schemas.microsoft.com/office/powerpoint/2010/main" val="2308430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ccessexcellence.org/RC/VL/xrays/1shoulder/humfx1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65793" y="134470"/>
            <a:ext cx="5066528" cy="644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882" y="326962"/>
            <a:ext cx="696024" cy="1200329"/>
          </a:xfrm>
          <a:prstGeom prst="rect">
            <a:avLst/>
          </a:prstGeom>
        </p:spPr>
        <p:txBody>
          <a:bodyPr wrap="none">
            <a:spAutoFit/>
          </a:bodyPr>
          <a:lstStyle/>
          <a:p>
            <a:r>
              <a:rPr lang="en-US" sz="7200" dirty="0" smtClean="0"/>
              <a:t>3</a:t>
            </a:r>
          </a:p>
        </p:txBody>
      </p:sp>
      <p:pic>
        <p:nvPicPr>
          <p:cNvPr id="1026" name="Picture 2" descr="humfx1"/>
          <p:cNvPicPr>
            <a:picLocks noChangeAspect="1" noChangeArrowheads="1"/>
          </p:cNvPicPr>
          <p:nvPr/>
        </p:nvPicPr>
        <p:blipFill>
          <a:blip r:embed="rId4"/>
          <a:srcRect/>
          <a:stretch>
            <a:fillRect/>
          </a:stretch>
        </p:blipFill>
        <p:spPr bwMode="auto">
          <a:xfrm>
            <a:off x="2065794" y="529781"/>
            <a:ext cx="5066528" cy="6045191"/>
          </a:xfrm>
          <a:prstGeom prst="rect">
            <a:avLst/>
          </a:prstGeom>
          <a:noFill/>
          <a:ln w="9525">
            <a:noFill/>
            <a:miter lim="800000"/>
            <a:headEnd/>
            <a:tailEnd/>
          </a:ln>
        </p:spPr>
      </p:pic>
    </p:spTree>
    <p:extLst>
      <p:ext uri="{BB962C8B-B14F-4D97-AF65-F5344CB8AC3E}">
        <p14:creationId xmlns:p14="http://schemas.microsoft.com/office/powerpoint/2010/main" val="1273038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82" y="326962"/>
            <a:ext cx="696024" cy="1200329"/>
          </a:xfrm>
          <a:prstGeom prst="rect">
            <a:avLst/>
          </a:prstGeom>
        </p:spPr>
        <p:txBody>
          <a:bodyPr wrap="none">
            <a:spAutoFit/>
          </a:bodyPr>
          <a:lstStyle/>
          <a:p>
            <a:r>
              <a:rPr lang="en-US" sz="7200" dirty="0"/>
              <a:t>4</a:t>
            </a:r>
            <a:endParaRPr lang="en-US" sz="7200" dirty="0" smtClean="0"/>
          </a:p>
        </p:txBody>
      </p:sp>
      <p:pic>
        <p:nvPicPr>
          <p:cNvPr id="2054" name="Picture 6" descr="http://www.accessexcellence.org/RC/VL/xrays/1wrist/wrifxu.jpg"/>
          <p:cNvPicPr>
            <a:picLocks noChangeAspect="1" noChangeArrowheads="1"/>
          </p:cNvPicPr>
          <p:nvPr/>
        </p:nvPicPr>
        <p:blipFill>
          <a:blip r:embed="rId2" r:link="rId3"/>
          <a:srcRect/>
          <a:stretch>
            <a:fillRect/>
          </a:stretch>
        </p:blipFill>
        <p:spPr bwMode="auto">
          <a:xfrm>
            <a:off x="2714625" y="87990"/>
            <a:ext cx="4984432" cy="6517381"/>
          </a:xfrm>
          <a:prstGeom prst="rect">
            <a:avLst/>
          </a:prstGeom>
          <a:noFill/>
          <a:ln w="9525">
            <a:noFill/>
            <a:miter lim="800000"/>
            <a:headEnd/>
            <a:tailEnd/>
          </a:ln>
        </p:spPr>
      </p:pic>
    </p:spTree>
    <p:extLst>
      <p:ext uri="{BB962C8B-B14F-4D97-AF65-F5344CB8AC3E}">
        <p14:creationId xmlns:p14="http://schemas.microsoft.com/office/powerpoint/2010/main" val="2779304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ccessexcellence.org/RC/VL/xrays/1pelvis/peltot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8921" y="463550"/>
            <a:ext cx="8612215" cy="587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882" y="326962"/>
            <a:ext cx="696024" cy="1200329"/>
          </a:xfrm>
          <a:prstGeom prst="rect">
            <a:avLst/>
          </a:prstGeom>
        </p:spPr>
        <p:txBody>
          <a:bodyPr wrap="none">
            <a:spAutoFit/>
          </a:bodyPr>
          <a:lstStyle/>
          <a:p>
            <a:r>
              <a:rPr lang="en-US" sz="7200" dirty="0"/>
              <a:t>5</a:t>
            </a:r>
            <a:endParaRPr lang="en-US" sz="7200" dirty="0" smtClean="0"/>
          </a:p>
        </p:txBody>
      </p:sp>
      <p:pic>
        <p:nvPicPr>
          <p:cNvPr id="3074" name="Picture 2" descr="peltotu"/>
          <p:cNvPicPr>
            <a:picLocks noChangeAspect="1" noChangeArrowheads="1"/>
          </p:cNvPicPr>
          <p:nvPr/>
        </p:nvPicPr>
        <p:blipFill>
          <a:blip r:embed="rId4"/>
          <a:srcRect/>
          <a:stretch>
            <a:fillRect/>
          </a:stretch>
        </p:blipFill>
        <p:spPr bwMode="auto">
          <a:xfrm>
            <a:off x="0" y="463550"/>
            <a:ext cx="9029700" cy="6172200"/>
          </a:xfrm>
          <a:prstGeom prst="rect">
            <a:avLst/>
          </a:prstGeom>
          <a:noFill/>
          <a:ln w="9525">
            <a:noFill/>
            <a:miter lim="800000"/>
            <a:headEnd/>
            <a:tailEnd/>
          </a:ln>
        </p:spPr>
      </p:pic>
    </p:spTree>
    <p:extLst>
      <p:ext uri="{BB962C8B-B14F-4D97-AF65-F5344CB8AC3E}">
        <p14:creationId xmlns:p14="http://schemas.microsoft.com/office/powerpoint/2010/main" val="598777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ccessexcellence.org/RC/VL/xrays/1knee/totkne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6897" y="399415"/>
            <a:ext cx="8790941" cy="58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9833" y="2075608"/>
            <a:ext cx="696024" cy="1200329"/>
          </a:xfrm>
          <a:prstGeom prst="rect">
            <a:avLst/>
          </a:prstGeom>
        </p:spPr>
        <p:txBody>
          <a:bodyPr wrap="none">
            <a:spAutoFit/>
          </a:bodyPr>
          <a:lstStyle/>
          <a:p>
            <a:r>
              <a:rPr lang="en-US" sz="7200" dirty="0"/>
              <a:t>6</a:t>
            </a:r>
            <a:endParaRPr lang="en-US" sz="7200" dirty="0" smtClean="0"/>
          </a:p>
        </p:txBody>
      </p:sp>
    </p:spTree>
    <p:extLst>
      <p:ext uri="{BB962C8B-B14F-4D97-AF65-F5344CB8AC3E}">
        <p14:creationId xmlns:p14="http://schemas.microsoft.com/office/powerpoint/2010/main" val="1352800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ccessexcellence.org/RC/VL/xrays/1knee/tibfxpost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81023" y="326962"/>
            <a:ext cx="4832708" cy="646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3882" y="326962"/>
            <a:ext cx="696024" cy="1200329"/>
          </a:xfrm>
          <a:prstGeom prst="rect">
            <a:avLst/>
          </a:prstGeom>
        </p:spPr>
        <p:txBody>
          <a:bodyPr wrap="none">
            <a:spAutoFit/>
          </a:bodyPr>
          <a:lstStyle/>
          <a:p>
            <a:r>
              <a:rPr lang="en-US" sz="7200" dirty="0"/>
              <a:t>7</a:t>
            </a:r>
            <a:endParaRPr lang="en-US" sz="7200" dirty="0" smtClean="0"/>
          </a:p>
        </p:txBody>
      </p:sp>
    </p:spTree>
    <p:extLst>
      <p:ext uri="{BB962C8B-B14F-4D97-AF65-F5344CB8AC3E}">
        <p14:creationId xmlns:p14="http://schemas.microsoft.com/office/powerpoint/2010/main" val="2412149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and_frx_3_metacarpal_ob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69" y="0"/>
            <a:ext cx="4421340" cy="660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882" y="326962"/>
            <a:ext cx="696024" cy="1200329"/>
          </a:xfrm>
          <a:prstGeom prst="rect">
            <a:avLst/>
          </a:prstGeom>
        </p:spPr>
        <p:txBody>
          <a:bodyPr wrap="none">
            <a:spAutoFit/>
          </a:bodyPr>
          <a:lstStyle/>
          <a:p>
            <a:r>
              <a:rPr lang="en-US" sz="7200" dirty="0"/>
              <a:t>8</a:t>
            </a:r>
            <a:endParaRPr lang="en-US" sz="7200" dirty="0" smtClean="0"/>
          </a:p>
        </p:txBody>
      </p:sp>
    </p:spTree>
    <p:extLst>
      <p:ext uri="{BB962C8B-B14F-4D97-AF65-F5344CB8AC3E}">
        <p14:creationId xmlns:p14="http://schemas.microsoft.com/office/powerpoint/2010/main" val="47658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033078"/>
            <a:ext cx="8041440" cy="666514"/>
          </a:xfrm>
        </p:spPr>
        <p:txBody>
          <a:bodyPr/>
          <a:lstStyle/>
          <a:p>
            <a:r>
              <a:rPr lang="en-US" dirty="0" smtClean="0"/>
              <a:t>What are their responsibilities?</a:t>
            </a:r>
            <a:endParaRPr lang="en-US" dirty="0"/>
          </a:p>
        </p:txBody>
      </p:sp>
      <p:pic>
        <p:nvPicPr>
          <p:cNvPr id="5" name="Picture Placeholder 4"/>
          <p:cNvPicPr>
            <a:picLocks noGrp="1" noChangeAspect="1"/>
          </p:cNvPicPr>
          <p:nvPr>
            <p:ph type="pic" idx="1"/>
          </p:nvPr>
        </p:nvPicPr>
        <p:blipFill>
          <a:blip r:embed="rId2"/>
          <a:srcRect t="3141" b="3141"/>
          <a:stretch>
            <a:fillRect/>
          </a:stretch>
        </p:blipFill>
        <p:spPr>
          <a:xfrm rot="-60000">
            <a:off x="2128299" y="597416"/>
            <a:ext cx="4525739" cy="3396427"/>
          </a:xfrm>
        </p:spPr>
      </p:pic>
      <p:sp>
        <p:nvSpPr>
          <p:cNvPr id="4" name="Text Placeholder 3"/>
          <p:cNvSpPr>
            <a:spLocks noGrp="1"/>
          </p:cNvSpPr>
          <p:nvPr>
            <p:ph type="body" sz="half" idx="2"/>
          </p:nvPr>
        </p:nvSpPr>
        <p:spPr>
          <a:xfrm>
            <a:off x="551280" y="4423145"/>
            <a:ext cx="8303176" cy="2126512"/>
          </a:xfrm>
        </p:spPr>
        <p:txBody>
          <a:bodyPr>
            <a:normAutofit fontScale="92500"/>
          </a:bodyPr>
          <a:lstStyle/>
          <a:p>
            <a:endParaRPr lang="en-US" dirty="0"/>
          </a:p>
          <a:p>
            <a:r>
              <a:rPr lang="en-US" sz="2400" dirty="0"/>
              <a:t>They are responsible for explaining and getting patients ready for radiological tests and treatment that will be performed. They place the equipment at the right distance and correct angle from the patient to make the appropriate images for the physician. </a:t>
            </a:r>
          </a:p>
          <a:p>
            <a:r>
              <a:rPr lang="en-US" sz="1800" dirty="0"/>
              <a:t>	</a:t>
            </a:r>
          </a:p>
          <a:p>
            <a:endParaRPr lang="en-US" dirty="0"/>
          </a:p>
        </p:txBody>
      </p:sp>
    </p:spTree>
    <p:extLst>
      <p:ext uri="{BB962C8B-B14F-4D97-AF65-F5344CB8AC3E}">
        <p14:creationId xmlns:p14="http://schemas.microsoft.com/office/powerpoint/2010/main" val="1432593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technology does a Radiology Technician use?</a:t>
            </a:r>
            <a:endParaRPr lang="en-US" dirty="0"/>
          </a:p>
        </p:txBody>
      </p:sp>
      <p:sp>
        <p:nvSpPr>
          <p:cNvPr id="3" name="Content Placeholder 2"/>
          <p:cNvSpPr>
            <a:spLocks noGrp="1"/>
          </p:cNvSpPr>
          <p:nvPr>
            <p:ph idx="1"/>
          </p:nvPr>
        </p:nvSpPr>
        <p:spPr/>
        <p:txBody>
          <a:bodyPr>
            <a:normAutofit/>
          </a:bodyPr>
          <a:lstStyle/>
          <a:p>
            <a:r>
              <a:rPr lang="en-US" sz="2800" dirty="0" smtClean="0"/>
              <a:t>X-Ray Machines</a:t>
            </a:r>
          </a:p>
          <a:p>
            <a:r>
              <a:rPr lang="en-US" sz="2800" dirty="0" smtClean="0"/>
              <a:t>Ultrasound Machines</a:t>
            </a:r>
          </a:p>
          <a:p>
            <a:r>
              <a:rPr lang="en-US" sz="2800" dirty="0" smtClean="0"/>
              <a:t>MRI (magnetic resonance imaging) scanners</a:t>
            </a:r>
          </a:p>
          <a:p>
            <a:r>
              <a:rPr lang="en-US" sz="2800" dirty="0" smtClean="0"/>
              <a:t>PET (positron emission) scanners</a:t>
            </a:r>
          </a:p>
          <a:p>
            <a:r>
              <a:rPr lang="en-US" sz="2800" dirty="0" smtClean="0"/>
              <a:t>Other technologically advanced machines to help diagnose and treat illnesses and injuries under the direction of a physician.</a:t>
            </a:r>
          </a:p>
        </p:txBody>
      </p:sp>
    </p:spTree>
    <p:extLst>
      <p:ext uri="{BB962C8B-B14F-4D97-AF65-F5344CB8AC3E}">
        <p14:creationId xmlns:p14="http://schemas.microsoft.com/office/powerpoint/2010/main" val="35925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age result for cat scan"/>
          <p:cNvSpPr>
            <a:spLocks noChangeAspect="1" noChangeArrowheads="1"/>
          </p:cNvSpPr>
          <p:nvPr/>
        </p:nvSpPr>
        <p:spPr bwMode="auto">
          <a:xfrm>
            <a:off x="155575" y="-1447800"/>
            <a:ext cx="6667500" cy="30194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cat scan"/>
          <p:cNvSpPr>
            <a:spLocks noChangeAspect="1" noChangeArrowheads="1"/>
          </p:cNvSpPr>
          <p:nvPr/>
        </p:nvSpPr>
        <p:spPr bwMode="auto">
          <a:xfrm>
            <a:off x="155575" y="-1447800"/>
            <a:ext cx="6667500" cy="30194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cat scan"/>
          <p:cNvPicPr>
            <a:picLocks noChangeAspect="1" noChangeArrowheads="1"/>
          </p:cNvPicPr>
          <p:nvPr/>
        </p:nvPicPr>
        <p:blipFill>
          <a:blip r:embed="rId2"/>
          <a:srcRect/>
          <a:stretch>
            <a:fillRect/>
          </a:stretch>
        </p:blipFill>
        <p:spPr bwMode="auto">
          <a:xfrm>
            <a:off x="0" y="981075"/>
            <a:ext cx="9128375" cy="41338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cat scan images"/>
          <p:cNvPicPr>
            <a:picLocks noChangeAspect="1" noChangeArrowheads="1"/>
          </p:cNvPicPr>
          <p:nvPr/>
        </p:nvPicPr>
        <p:blipFill>
          <a:blip r:embed="rId2"/>
          <a:srcRect/>
          <a:stretch>
            <a:fillRect/>
          </a:stretch>
        </p:blipFill>
        <p:spPr bwMode="auto">
          <a:xfrm>
            <a:off x="0" y="788988"/>
            <a:ext cx="8849391" cy="438308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ri machine"/>
          <p:cNvPicPr>
            <a:picLocks noChangeAspect="1" noChangeArrowheads="1"/>
          </p:cNvPicPr>
          <p:nvPr/>
        </p:nvPicPr>
        <p:blipFill>
          <a:blip r:embed="rId2"/>
          <a:srcRect/>
          <a:stretch>
            <a:fillRect/>
          </a:stretch>
        </p:blipFill>
        <p:spPr bwMode="auto">
          <a:xfrm>
            <a:off x="527050" y="457199"/>
            <a:ext cx="7466648" cy="57435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mri scan"/>
          <p:cNvPicPr>
            <a:picLocks noChangeAspect="1" noChangeArrowheads="1"/>
          </p:cNvPicPr>
          <p:nvPr/>
        </p:nvPicPr>
        <p:blipFill>
          <a:blip r:embed="rId2"/>
          <a:srcRect/>
          <a:stretch>
            <a:fillRect/>
          </a:stretch>
        </p:blipFill>
        <p:spPr bwMode="auto">
          <a:xfrm>
            <a:off x="-1" y="1176338"/>
            <a:ext cx="8941237" cy="38528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8216" y="491678"/>
            <a:ext cx="7772400" cy="5697414"/>
            <a:chOff x="1459523" y="901944"/>
            <a:chExt cx="6096000" cy="4672379"/>
          </a:xfrm>
        </p:grpSpPr>
        <p:pic>
          <p:nvPicPr>
            <p:cNvPr id="1026" name="Picture 2" descr="Image result for ultra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523" y="1002323"/>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59523" y="901944"/>
              <a:ext cx="6096000" cy="5399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Sketchbook.thmx</Template>
  <TotalTime>279</TotalTime>
  <Words>491</Words>
  <Application>Microsoft Office PowerPoint</Application>
  <PresentationFormat>On-screen Show (4:3)</PresentationFormat>
  <Paragraphs>49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Bradley Hand ITC TT-Bold</vt:lpstr>
      <vt:lpstr>Calibri</vt:lpstr>
      <vt:lpstr>Cambria</vt:lpstr>
      <vt:lpstr>Rage Italic</vt:lpstr>
      <vt:lpstr>Sketchbook</vt:lpstr>
      <vt:lpstr>Radiology</vt:lpstr>
      <vt:lpstr>PowerPoint Presentation</vt:lpstr>
      <vt:lpstr>What are their responsibilities?</vt:lpstr>
      <vt:lpstr>What technology does a Radiology Technician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Radiology technicians also assist physicians in performing sophisticated procedures.</vt:lpstr>
      <vt:lpstr>Locations &amp; Education</vt:lpstr>
      <vt:lpstr>What is the difference between radiologists and a radiology technician?</vt:lpstr>
      <vt:lpstr>Human Anatomy</vt:lpstr>
      <vt:lpstr>Human Anatomy</vt:lpstr>
      <vt:lpstr>Practice Radiologist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Radiology</dc:title>
  <dc:creator>Katelyn Crump</dc:creator>
  <cp:lastModifiedBy>Jerah Ausmus</cp:lastModifiedBy>
  <cp:revision>44</cp:revision>
  <dcterms:created xsi:type="dcterms:W3CDTF">2015-06-20T21:13:45Z</dcterms:created>
  <dcterms:modified xsi:type="dcterms:W3CDTF">2018-03-28T15:11:20Z</dcterms:modified>
</cp:coreProperties>
</file>