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8" d="100"/>
          <a:sy n="68" d="100"/>
        </p:scale>
        <p:origin x="6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10/19/2017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10/19/2017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10/19/2017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10/19/2017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10/19/2017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That’s Sick!</a:t>
            </a:r>
            <a:br>
              <a:rPr lang="en-US" dirty="0"/>
            </a:br>
            <a:r>
              <a:rPr lang="en-US" sz="8000" dirty="0"/>
              <a:t>Illness research</a:t>
            </a:r>
          </a:p>
        </p:txBody>
      </p:sp>
      <p:sp>
        <p:nvSpPr>
          <p:cNvPr id="3" name="Subtitle 2"/>
          <p:cNvSpPr>
            <a:spLocks noGrp="1"/>
          </p:cNvSpPr>
          <p:nvPr>
            <p:ph type="subTitle" idx="1"/>
          </p:nvPr>
        </p:nvSpPr>
        <p:spPr/>
        <p:txBody>
          <a:bodyPr>
            <a:normAutofit lnSpcReduction="10000"/>
          </a:bodyPr>
          <a:lstStyle/>
          <a:p>
            <a:r>
              <a:rPr lang="en-US" dirty="0"/>
              <a:t>Project Based Learning</a:t>
            </a:r>
          </a:p>
          <a:p>
            <a:r>
              <a:rPr lang="en-US" dirty="0"/>
              <a:t>For College and Career Awareness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975" y="5371142"/>
            <a:ext cx="3009900" cy="566956"/>
          </a:xfrm>
          <a:prstGeom prst="rect">
            <a:avLst/>
          </a:prstGeom>
        </p:spPr>
      </p:pic>
    </p:spTree>
    <p:extLst>
      <p:ext uri="{BB962C8B-B14F-4D97-AF65-F5344CB8AC3E}">
        <p14:creationId xmlns:p14="http://schemas.microsoft.com/office/powerpoint/2010/main" val="2592208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E. Coli</a:t>
            </a:r>
          </a:p>
        </p:txBody>
      </p:sp>
      <p:sp>
        <p:nvSpPr>
          <p:cNvPr id="3" name="Content Placeholder 2"/>
          <p:cNvSpPr>
            <a:spLocks noGrp="1"/>
          </p:cNvSpPr>
          <p:nvPr>
            <p:ph idx="1"/>
          </p:nvPr>
        </p:nvSpPr>
        <p:spPr>
          <a:xfrm>
            <a:off x="1122889" y="1255692"/>
            <a:ext cx="10178322" cy="1474630"/>
          </a:xfrm>
        </p:spPr>
        <p:txBody>
          <a:bodyPr>
            <a:normAutofit fontScale="92500" lnSpcReduction="10000"/>
          </a:bodyPr>
          <a:lstStyle/>
          <a:p>
            <a:pPr marL="0" indent="0">
              <a:buNone/>
            </a:pPr>
            <a:r>
              <a:rPr lang="en-US" sz="2400" dirty="0"/>
              <a:t>Escherichia coli (E. coli) bacteria normally live in the intestines of healthy people and animals. Most varieties of E. coli are harmless or cause relatively brief diarrhea. But a few particularly nasty strains can cause severe abdominal cramps, bloody diarrhea and vomiting.</a:t>
            </a:r>
          </a:p>
        </p:txBody>
      </p:sp>
      <p:sp>
        <p:nvSpPr>
          <p:cNvPr id="4" name="TextBox 3"/>
          <p:cNvSpPr txBox="1"/>
          <p:nvPr/>
        </p:nvSpPr>
        <p:spPr>
          <a:xfrm>
            <a:off x="1635617" y="3101353"/>
            <a:ext cx="3039414" cy="2951716"/>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115888"/>
            <a:r>
              <a:rPr lang="en-US" dirty="0"/>
              <a:t>You may be exposed to E. coli from contaminated water or food — especially raw vegetables and undercooked ground beef. </a:t>
            </a:r>
          </a:p>
        </p:txBody>
      </p:sp>
      <p:sp>
        <p:nvSpPr>
          <p:cNvPr id="5" name="TextBox 4"/>
          <p:cNvSpPr txBox="1"/>
          <p:nvPr/>
        </p:nvSpPr>
        <p:spPr>
          <a:xfrm>
            <a:off x="5389806" y="3098897"/>
            <a:ext cx="2826914" cy="2951716"/>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Nausea</a:t>
            </a:r>
          </a:p>
          <a:p>
            <a:pPr marL="285750" indent="-169863">
              <a:buFont typeface="Arial" panose="020B0604020202020204" pitchFamily="34" charset="0"/>
              <a:buChar char="•"/>
            </a:pPr>
            <a:r>
              <a:rPr lang="en-US" dirty="0"/>
              <a:t>Vomiting</a:t>
            </a:r>
          </a:p>
          <a:p>
            <a:pPr marL="285750" indent="-169863">
              <a:buFont typeface="Arial" panose="020B0604020202020204" pitchFamily="34" charset="0"/>
              <a:buChar char="•"/>
            </a:pPr>
            <a:r>
              <a:rPr lang="en-US" dirty="0"/>
              <a:t>Diarrhea</a:t>
            </a:r>
          </a:p>
          <a:p>
            <a:pPr marL="285750" indent="-169863">
              <a:buFont typeface="Arial" panose="020B0604020202020204" pitchFamily="34" charset="0"/>
              <a:buChar char="•"/>
            </a:pPr>
            <a:r>
              <a:rPr lang="en-US" dirty="0"/>
              <a:t>Cramps</a:t>
            </a:r>
          </a:p>
          <a:p>
            <a:pPr marL="285750" indent="-169863">
              <a:buFont typeface="Arial" panose="020B0604020202020204" pitchFamily="34" charset="0"/>
              <a:buChar char="•"/>
            </a:pPr>
            <a:r>
              <a:rPr lang="en-US" dirty="0"/>
              <a:t>Abdominal pain</a:t>
            </a:r>
          </a:p>
        </p:txBody>
      </p:sp>
    </p:spTree>
    <p:extLst>
      <p:ext uri="{BB962C8B-B14F-4D97-AF65-F5344CB8AC3E}">
        <p14:creationId xmlns:p14="http://schemas.microsoft.com/office/powerpoint/2010/main" val="909072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Mercury Poisoning</a:t>
            </a:r>
          </a:p>
        </p:txBody>
      </p:sp>
      <p:sp>
        <p:nvSpPr>
          <p:cNvPr id="3" name="Content Placeholder 2"/>
          <p:cNvSpPr>
            <a:spLocks noGrp="1"/>
          </p:cNvSpPr>
          <p:nvPr>
            <p:ph idx="1"/>
          </p:nvPr>
        </p:nvSpPr>
        <p:spPr>
          <a:xfrm>
            <a:off x="1122889" y="1255692"/>
            <a:ext cx="10178322" cy="1474630"/>
          </a:xfrm>
        </p:spPr>
        <p:txBody>
          <a:bodyPr>
            <a:normAutofit/>
          </a:bodyPr>
          <a:lstStyle/>
          <a:p>
            <a:pPr marL="0" indent="0">
              <a:buNone/>
            </a:pPr>
            <a:r>
              <a:rPr lang="en-US" sz="2400" dirty="0"/>
              <a:t>If humans are exposed to any of the forms of mercury, depending on the amount (dose), route (ingestion, skin contact, inhalation), and duration (time) of exposure, mercury can be toxic to humans.</a:t>
            </a:r>
          </a:p>
        </p:txBody>
      </p:sp>
      <p:sp>
        <p:nvSpPr>
          <p:cNvPr id="4" name="TextBox 3"/>
          <p:cNvSpPr txBox="1"/>
          <p:nvPr/>
        </p:nvSpPr>
        <p:spPr>
          <a:xfrm>
            <a:off x="1635617" y="3101353"/>
            <a:ext cx="3039414" cy="2951716"/>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115888"/>
            <a:r>
              <a:rPr lang="en-US" dirty="0"/>
              <a:t>Eating mercury contaminated fish.</a:t>
            </a:r>
          </a:p>
        </p:txBody>
      </p:sp>
      <p:sp>
        <p:nvSpPr>
          <p:cNvPr id="5" name="TextBox 4"/>
          <p:cNvSpPr txBox="1"/>
          <p:nvPr/>
        </p:nvSpPr>
        <p:spPr>
          <a:xfrm>
            <a:off x="5389806" y="3098897"/>
            <a:ext cx="2826914" cy="2951716"/>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Headache</a:t>
            </a:r>
          </a:p>
          <a:p>
            <a:pPr marL="285750" indent="-169863">
              <a:buFont typeface="Arial" panose="020B0604020202020204" pitchFamily="34" charset="0"/>
              <a:buChar char="•"/>
            </a:pPr>
            <a:r>
              <a:rPr lang="en-US" dirty="0"/>
              <a:t>Weakness</a:t>
            </a:r>
          </a:p>
        </p:txBody>
      </p:sp>
    </p:spTree>
    <p:extLst>
      <p:ext uri="{BB962C8B-B14F-4D97-AF65-F5344CB8AC3E}">
        <p14:creationId xmlns:p14="http://schemas.microsoft.com/office/powerpoint/2010/main" val="1362104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cryptosporidium</a:t>
            </a:r>
          </a:p>
        </p:txBody>
      </p:sp>
      <p:sp>
        <p:nvSpPr>
          <p:cNvPr id="3" name="Content Placeholder 2"/>
          <p:cNvSpPr>
            <a:spLocks noGrp="1"/>
          </p:cNvSpPr>
          <p:nvPr>
            <p:ph idx="1"/>
          </p:nvPr>
        </p:nvSpPr>
        <p:spPr>
          <a:xfrm>
            <a:off x="1122889" y="1255692"/>
            <a:ext cx="10178322" cy="1474630"/>
          </a:xfrm>
        </p:spPr>
        <p:txBody>
          <a:bodyPr>
            <a:normAutofit fontScale="92500" lnSpcReduction="10000"/>
          </a:bodyPr>
          <a:lstStyle/>
          <a:p>
            <a:pPr marL="0" indent="0">
              <a:buNone/>
            </a:pPr>
            <a:r>
              <a:rPr lang="en-US" sz="2400" dirty="0"/>
              <a:t>Cryptosporidium infection (cryptosporidiosis) is an illness caused by tiny cryptosporidium parasites. When </a:t>
            </a:r>
            <a:r>
              <a:rPr lang="en-US" sz="2400" dirty="0" err="1"/>
              <a:t>cryptosporidia</a:t>
            </a:r>
            <a:r>
              <a:rPr lang="en-US" sz="2400" dirty="0"/>
              <a:t> (</a:t>
            </a:r>
            <a:r>
              <a:rPr lang="en-US" sz="2400" dirty="0" err="1"/>
              <a:t>krip</a:t>
            </a:r>
            <a:r>
              <a:rPr lang="en-US" sz="2400" dirty="0"/>
              <a:t>-toe-</a:t>
            </a:r>
            <a:r>
              <a:rPr lang="en-US" sz="2400" dirty="0" err="1"/>
              <a:t>spoe</a:t>
            </a:r>
            <a:r>
              <a:rPr lang="en-US" sz="2400" dirty="0"/>
              <a:t>-RID-e-uh) enter your body, they travel to your small intestine and then burrow into the walls of your intestines. Later, </a:t>
            </a:r>
            <a:r>
              <a:rPr lang="en-US" sz="2400" dirty="0" err="1"/>
              <a:t>cryptosporidia</a:t>
            </a:r>
            <a:r>
              <a:rPr lang="en-US" sz="2400" dirty="0"/>
              <a:t> are shed in your feces.</a:t>
            </a:r>
          </a:p>
        </p:txBody>
      </p:sp>
      <p:sp>
        <p:nvSpPr>
          <p:cNvPr id="4" name="TextBox 3"/>
          <p:cNvSpPr txBox="1"/>
          <p:nvPr/>
        </p:nvSpPr>
        <p:spPr>
          <a:xfrm>
            <a:off x="1635617" y="3101353"/>
            <a:ext cx="3039414" cy="2951716"/>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285750" indent="-285750">
              <a:buFont typeface="Arial" panose="020B0604020202020204" pitchFamily="34" charset="0"/>
              <a:buChar char="•"/>
            </a:pPr>
            <a:r>
              <a:rPr lang="en-US" dirty="0"/>
              <a:t>Drinking contaminated water</a:t>
            </a:r>
          </a:p>
          <a:p>
            <a:pPr marL="285750" indent="-285750">
              <a:buFont typeface="Arial" panose="020B0604020202020204" pitchFamily="34" charset="0"/>
              <a:buChar char="•"/>
            </a:pPr>
            <a:r>
              <a:rPr lang="en-US" dirty="0"/>
              <a:t>Swallowing contaminated pool water</a:t>
            </a:r>
          </a:p>
          <a:p>
            <a:pPr marL="285750" indent="-285750">
              <a:buFont typeface="Arial" panose="020B0604020202020204" pitchFamily="34" charset="0"/>
              <a:buChar char="•"/>
            </a:pPr>
            <a:r>
              <a:rPr lang="en-US" dirty="0"/>
              <a:t>Eating contaminated food</a:t>
            </a:r>
          </a:p>
        </p:txBody>
      </p:sp>
      <p:sp>
        <p:nvSpPr>
          <p:cNvPr id="5" name="TextBox 4"/>
          <p:cNvSpPr txBox="1"/>
          <p:nvPr/>
        </p:nvSpPr>
        <p:spPr>
          <a:xfrm>
            <a:off x="5389806" y="3098897"/>
            <a:ext cx="2826914" cy="2951716"/>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Fever</a:t>
            </a:r>
          </a:p>
          <a:p>
            <a:pPr marL="285750" indent="-169863">
              <a:buFont typeface="Arial" panose="020B0604020202020204" pitchFamily="34" charset="0"/>
              <a:buChar char="•"/>
            </a:pPr>
            <a:r>
              <a:rPr lang="en-US" dirty="0"/>
              <a:t>Nausea</a:t>
            </a:r>
          </a:p>
          <a:p>
            <a:pPr marL="285750" indent="-169863">
              <a:buFont typeface="Arial" panose="020B0604020202020204" pitchFamily="34" charset="0"/>
              <a:buChar char="•"/>
            </a:pPr>
            <a:r>
              <a:rPr lang="en-US" dirty="0"/>
              <a:t>Vomiting</a:t>
            </a:r>
          </a:p>
          <a:p>
            <a:pPr marL="285750" indent="-169863">
              <a:buFont typeface="Arial" panose="020B0604020202020204" pitchFamily="34" charset="0"/>
              <a:buChar char="•"/>
            </a:pPr>
            <a:r>
              <a:rPr lang="en-US" dirty="0"/>
              <a:t>Diarrhea</a:t>
            </a:r>
          </a:p>
          <a:p>
            <a:pPr marL="285750" indent="-169863">
              <a:buFont typeface="Arial" panose="020B0604020202020204" pitchFamily="34" charset="0"/>
              <a:buChar char="•"/>
            </a:pPr>
            <a:r>
              <a:rPr lang="en-US" dirty="0"/>
              <a:t>Cramps</a:t>
            </a:r>
          </a:p>
          <a:p>
            <a:pPr marL="285750" indent="-169863">
              <a:buFont typeface="Arial" panose="020B0604020202020204" pitchFamily="34" charset="0"/>
              <a:buChar char="•"/>
            </a:pPr>
            <a:r>
              <a:rPr lang="en-US" dirty="0"/>
              <a:t>Dehydration</a:t>
            </a:r>
          </a:p>
          <a:p>
            <a:pPr marL="285750" indent="-169863">
              <a:buFont typeface="Arial" panose="020B0604020202020204" pitchFamily="34" charset="0"/>
              <a:buChar char="•"/>
            </a:pPr>
            <a:r>
              <a:rPr lang="en-US" dirty="0"/>
              <a:t>Abdominal pain</a:t>
            </a:r>
          </a:p>
        </p:txBody>
      </p:sp>
    </p:spTree>
    <p:extLst>
      <p:ext uri="{BB962C8B-B14F-4D97-AF65-F5344CB8AC3E}">
        <p14:creationId xmlns:p14="http://schemas.microsoft.com/office/powerpoint/2010/main" val="3128992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Hepatitis a</a:t>
            </a:r>
          </a:p>
        </p:txBody>
      </p:sp>
      <p:sp>
        <p:nvSpPr>
          <p:cNvPr id="3" name="Content Placeholder 2"/>
          <p:cNvSpPr>
            <a:spLocks noGrp="1"/>
          </p:cNvSpPr>
          <p:nvPr>
            <p:ph idx="1"/>
          </p:nvPr>
        </p:nvSpPr>
        <p:spPr>
          <a:xfrm>
            <a:off x="1122889" y="1255692"/>
            <a:ext cx="10178322" cy="1474630"/>
          </a:xfrm>
        </p:spPr>
        <p:txBody>
          <a:bodyPr>
            <a:normAutofit/>
          </a:bodyPr>
          <a:lstStyle/>
          <a:p>
            <a:pPr marL="0" indent="0">
              <a:buNone/>
            </a:pPr>
            <a:r>
              <a:rPr lang="en-US" sz="2400" dirty="0"/>
              <a:t>Hepatitis A is a highly contagious liver infection caused by the hepatitis A virus. </a:t>
            </a:r>
          </a:p>
        </p:txBody>
      </p:sp>
      <p:sp>
        <p:nvSpPr>
          <p:cNvPr id="4" name="TextBox 3"/>
          <p:cNvSpPr txBox="1"/>
          <p:nvPr/>
        </p:nvSpPr>
        <p:spPr>
          <a:xfrm>
            <a:off x="1635617" y="2128999"/>
            <a:ext cx="3039414" cy="3924070"/>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285750" indent="-169863">
              <a:buFont typeface="Arial" panose="020B0604020202020204" pitchFamily="34" charset="0"/>
              <a:buChar char="•"/>
            </a:pPr>
            <a:r>
              <a:rPr lang="en-US" dirty="0"/>
              <a:t>Eating food handled by someone with the virus who doesn't thoroughly wash his or her hands after using the toilet</a:t>
            </a:r>
          </a:p>
          <a:p>
            <a:pPr marL="285750" indent="-169863">
              <a:buFont typeface="Arial" panose="020B0604020202020204" pitchFamily="34" charset="0"/>
              <a:buChar char="•"/>
            </a:pPr>
            <a:r>
              <a:rPr lang="en-US" dirty="0"/>
              <a:t>Drinking contaminated water</a:t>
            </a:r>
          </a:p>
          <a:p>
            <a:pPr marL="285750" indent="-169863">
              <a:buFont typeface="Arial" panose="020B0604020202020204" pitchFamily="34" charset="0"/>
              <a:buChar char="•"/>
            </a:pPr>
            <a:r>
              <a:rPr lang="en-US" dirty="0"/>
              <a:t>Being in close contact with a person who's infected — even if that person has no signs or symptoms</a:t>
            </a:r>
          </a:p>
        </p:txBody>
      </p:sp>
      <p:sp>
        <p:nvSpPr>
          <p:cNvPr id="5" name="TextBox 4"/>
          <p:cNvSpPr txBox="1"/>
          <p:nvPr/>
        </p:nvSpPr>
        <p:spPr>
          <a:xfrm>
            <a:off x="5389806" y="2128999"/>
            <a:ext cx="2826914" cy="3921614"/>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Fever</a:t>
            </a:r>
          </a:p>
          <a:p>
            <a:pPr marL="285750" indent="-169863">
              <a:buFont typeface="Arial" panose="020B0604020202020204" pitchFamily="34" charset="0"/>
              <a:buChar char="•"/>
            </a:pPr>
            <a:r>
              <a:rPr lang="en-US" dirty="0"/>
              <a:t>Nausea</a:t>
            </a:r>
          </a:p>
          <a:p>
            <a:pPr marL="285750" indent="-169863">
              <a:buFont typeface="Arial" panose="020B0604020202020204" pitchFamily="34" charset="0"/>
              <a:buChar char="•"/>
            </a:pPr>
            <a:r>
              <a:rPr lang="en-US" dirty="0"/>
              <a:t>Vomiting</a:t>
            </a:r>
          </a:p>
          <a:p>
            <a:pPr marL="285750" indent="-169863">
              <a:buFont typeface="Arial" panose="020B0604020202020204" pitchFamily="34" charset="0"/>
              <a:buChar char="•"/>
            </a:pPr>
            <a:r>
              <a:rPr lang="en-US" dirty="0"/>
              <a:t>Fatigue</a:t>
            </a:r>
          </a:p>
          <a:p>
            <a:pPr marL="285750" indent="-169863">
              <a:buFont typeface="Arial" panose="020B0604020202020204" pitchFamily="34" charset="0"/>
              <a:buChar char="•"/>
            </a:pPr>
            <a:r>
              <a:rPr lang="en-US" dirty="0"/>
              <a:t>Abdominal pain</a:t>
            </a:r>
          </a:p>
        </p:txBody>
      </p:sp>
    </p:spTree>
    <p:extLst>
      <p:ext uri="{BB962C8B-B14F-4D97-AF65-F5344CB8AC3E}">
        <p14:creationId xmlns:p14="http://schemas.microsoft.com/office/powerpoint/2010/main" val="4267460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staph</a:t>
            </a:r>
          </a:p>
        </p:txBody>
      </p:sp>
      <p:sp>
        <p:nvSpPr>
          <p:cNvPr id="3" name="Content Placeholder 2"/>
          <p:cNvSpPr>
            <a:spLocks noGrp="1"/>
          </p:cNvSpPr>
          <p:nvPr>
            <p:ph idx="1"/>
          </p:nvPr>
        </p:nvSpPr>
        <p:spPr>
          <a:xfrm>
            <a:off x="1122889" y="1255692"/>
            <a:ext cx="10178322" cy="1474630"/>
          </a:xfrm>
        </p:spPr>
        <p:txBody>
          <a:bodyPr>
            <a:normAutofit fontScale="92500" lnSpcReduction="10000"/>
          </a:bodyPr>
          <a:lstStyle/>
          <a:p>
            <a:pPr marL="0" indent="0">
              <a:buNone/>
            </a:pPr>
            <a:r>
              <a:rPr lang="en-US" sz="2400" dirty="0"/>
              <a:t>Staph infections are caused by staphylococcus bacteria which can be caused by contaminated food. Types of germs commonly found on the skin or in the nose of even healthy individuals. But staph infections can turn deadly if the bacteria invade deeper into your body.</a:t>
            </a:r>
          </a:p>
        </p:txBody>
      </p:sp>
      <p:sp>
        <p:nvSpPr>
          <p:cNvPr id="4" name="TextBox 3"/>
          <p:cNvSpPr txBox="1"/>
          <p:nvPr/>
        </p:nvSpPr>
        <p:spPr>
          <a:xfrm>
            <a:off x="1635617" y="3168203"/>
            <a:ext cx="3039414" cy="2884866"/>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115888"/>
            <a:r>
              <a:rPr lang="en-US" dirty="0"/>
              <a:t>Coming in contact with the bacteria.  Staph bacteria are so hardy, they can live on inanimate objects such as pillowcases or towels long enough to transfer to the next person who touches them.</a:t>
            </a:r>
          </a:p>
          <a:p>
            <a:pPr algn="ctr"/>
            <a:endParaRPr lang="en-US" dirty="0"/>
          </a:p>
        </p:txBody>
      </p:sp>
      <p:sp>
        <p:nvSpPr>
          <p:cNvPr id="5" name="TextBox 4"/>
          <p:cNvSpPr txBox="1"/>
          <p:nvPr/>
        </p:nvSpPr>
        <p:spPr>
          <a:xfrm>
            <a:off x="5428442" y="3168203"/>
            <a:ext cx="2826914" cy="2884866"/>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Nausea</a:t>
            </a:r>
          </a:p>
          <a:p>
            <a:pPr marL="285750" indent="-169863">
              <a:buFont typeface="Arial" panose="020B0604020202020204" pitchFamily="34" charset="0"/>
              <a:buChar char="•"/>
            </a:pPr>
            <a:r>
              <a:rPr lang="en-US" dirty="0"/>
              <a:t>Vomiting</a:t>
            </a:r>
          </a:p>
          <a:p>
            <a:pPr marL="285750" indent="-169863">
              <a:buFont typeface="Arial" panose="020B0604020202020204" pitchFamily="34" charset="0"/>
              <a:buChar char="•"/>
            </a:pPr>
            <a:r>
              <a:rPr lang="en-US" dirty="0"/>
              <a:t>Diarrhea</a:t>
            </a:r>
          </a:p>
          <a:p>
            <a:pPr marL="285750" indent="-169863">
              <a:buFont typeface="Arial" panose="020B0604020202020204" pitchFamily="34" charset="0"/>
              <a:buChar char="•"/>
            </a:pPr>
            <a:r>
              <a:rPr lang="en-US" dirty="0"/>
              <a:t>Dehydration</a:t>
            </a:r>
          </a:p>
        </p:txBody>
      </p:sp>
    </p:spTree>
    <p:extLst>
      <p:ext uri="{BB962C8B-B14F-4D97-AF65-F5344CB8AC3E}">
        <p14:creationId xmlns:p14="http://schemas.microsoft.com/office/powerpoint/2010/main" val="2147966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C </a:t>
            </a:r>
            <a:r>
              <a:rPr lang="en-US" dirty="0" err="1"/>
              <a:t>Jejuni</a:t>
            </a:r>
            <a:endParaRPr lang="en-US" dirty="0"/>
          </a:p>
        </p:txBody>
      </p:sp>
      <p:sp>
        <p:nvSpPr>
          <p:cNvPr id="3" name="Content Placeholder 2"/>
          <p:cNvSpPr>
            <a:spLocks noGrp="1"/>
          </p:cNvSpPr>
          <p:nvPr>
            <p:ph idx="1"/>
          </p:nvPr>
        </p:nvSpPr>
        <p:spPr>
          <a:xfrm>
            <a:off x="1122889" y="1255692"/>
            <a:ext cx="10178322" cy="1474630"/>
          </a:xfrm>
        </p:spPr>
        <p:txBody>
          <a:bodyPr>
            <a:normAutofit/>
          </a:bodyPr>
          <a:lstStyle/>
          <a:p>
            <a:pPr marL="0" indent="0">
              <a:buNone/>
            </a:pPr>
            <a:r>
              <a:rPr lang="en-US" sz="2400" dirty="0"/>
              <a:t>Campylobacter </a:t>
            </a:r>
            <a:r>
              <a:rPr lang="en-US" sz="2400" dirty="0" err="1"/>
              <a:t>jejuni</a:t>
            </a:r>
            <a:r>
              <a:rPr lang="en-US" sz="2400" dirty="0"/>
              <a:t> is one of the most common causes of food poisoning in the United States.</a:t>
            </a:r>
          </a:p>
        </p:txBody>
      </p:sp>
      <p:sp>
        <p:nvSpPr>
          <p:cNvPr id="4" name="TextBox 3"/>
          <p:cNvSpPr txBox="1"/>
          <p:nvPr/>
        </p:nvSpPr>
        <p:spPr>
          <a:xfrm>
            <a:off x="1635617" y="3168203"/>
            <a:ext cx="3039414" cy="2884866"/>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401638" indent="-285750">
              <a:buFont typeface="Arial" panose="020B0604020202020204" pitchFamily="34" charset="0"/>
              <a:buChar char="•"/>
            </a:pPr>
            <a:r>
              <a:rPr lang="en-US" dirty="0"/>
              <a:t>Raw and undercooked poultry</a:t>
            </a:r>
          </a:p>
          <a:p>
            <a:pPr marL="401638" indent="-285750">
              <a:buFont typeface="Arial" panose="020B0604020202020204" pitchFamily="34" charset="0"/>
              <a:buChar char="•"/>
            </a:pPr>
            <a:r>
              <a:rPr lang="en-US" dirty="0"/>
              <a:t>Unpasteurized milk</a:t>
            </a:r>
          </a:p>
          <a:p>
            <a:pPr marL="401638" indent="-285750">
              <a:buFont typeface="Arial" panose="020B0604020202020204" pitchFamily="34" charset="0"/>
              <a:buChar char="•"/>
            </a:pPr>
            <a:r>
              <a:rPr lang="en-US" dirty="0"/>
              <a:t>Contaminated water</a:t>
            </a:r>
          </a:p>
          <a:p>
            <a:pPr algn="ctr"/>
            <a:endParaRPr lang="en-US" dirty="0"/>
          </a:p>
        </p:txBody>
      </p:sp>
      <p:sp>
        <p:nvSpPr>
          <p:cNvPr id="5" name="TextBox 4"/>
          <p:cNvSpPr txBox="1"/>
          <p:nvPr/>
        </p:nvSpPr>
        <p:spPr>
          <a:xfrm>
            <a:off x="5428442" y="3168203"/>
            <a:ext cx="2826914" cy="2884866"/>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Fever</a:t>
            </a:r>
          </a:p>
          <a:p>
            <a:pPr marL="285750" indent="-169863">
              <a:buFont typeface="Arial" panose="020B0604020202020204" pitchFamily="34" charset="0"/>
              <a:buChar char="•"/>
            </a:pPr>
            <a:r>
              <a:rPr lang="en-US" dirty="0"/>
              <a:t>Headache</a:t>
            </a:r>
          </a:p>
          <a:p>
            <a:pPr marL="285750" indent="-169863">
              <a:buFont typeface="Arial" panose="020B0604020202020204" pitchFamily="34" charset="0"/>
              <a:buChar char="•"/>
            </a:pPr>
            <a:r>
              <a:rPr lang="en-US" dirty="0"/>
              <a:t>Nausea</a:t>
            </a:r>
          </a:p>
          <a:p>
            <a:pPr marL="285750" indent="-169863">
              <a:buFont typeface="Arial" panose="020B0604020202020204" pitchFamily="34" charset="0"/>
              <a:buChar char="•"/>
            </a:pPr>
            <a:r>
              <a:rPr lang="en-US" dirty="0"/>
              <a:t>Vomiting</a:t>
            </a:r>
          </a:p>
          <a:p>
            <a:pPr marL="285750" indent="-169863">
              <a:buFont typeface="Arial" panose="020B0604020202020204" pitchFamily="34" charset="0"/>
              <a:buChar char="•"/>
            </a:pPr>
            <a:r>
              <a:rPr lang="en-US" dirty="0"/>
              <a:t>Diarrhea</a:t>
            </a:r>
          </a:p>
          <a:p>
            <a:pPr marL="285750" indent="-169863">
              <a:buFont typeface="Arial" panose="020B0604020202020204" pitchFamily="34" charset="0"/>
              <a:buChar char="•"/>
            </a:pPr>
            <a:r>
              <a:rPr lang="en-US" dirty="0"/>
              <a:t>Muscle aches</a:t>
            </a:r>
          </a:p>
          <a:p>
            <a:pPr marL="285750" indent="-169863">
              <a:buFont typeface="Arial" panose="020B0604020202020204" pitchFamily="34" charset="0"/>
              <a:buChar char="•"/>
            </a:pPr>
            <a:r>
              <a:rPr lang="en-US" dirty="0"/>
              <a:t>Abdominal pain</a:t>
            </a:r>
          </a:p>
        </p:txBody>
      </p:sp>
    </p:spTree>
    <p:extLst>
      <p:ext uri="{BB962C8B-B14F-4D97-AF65-F5344CB8AC3E}">
        <p14:creationId xmlns:p14="http://schemas.microsoft.com/office/powerpoint/2010/main" val="3399422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Lead poisoning</a:t>
            </a:r>
          </a:p>
        </p:txBody>
      </p:sp>
      <p:sp>
        <p:nvSpPr>
          <p:cNvPr id="3" name="Content Placeholder 2"/>
          <p:cNvSpPr>
            <a:spLocks noGrp="1"/>
          </p:cNvSpPr>
          <p:nvPr>
            <p:ph idx="1"/>
          </p:nvPr>
        </p:nvSpPr>
        <p:spPr>
          <a:xfrm>
            <a:off x="1122889" y="1255692"/>
            <a:ext cx="10178322" cy="1474630"/>
          </a:xfrm>
        </p:spPr>
        <p:txBody>
          <a:bodyPr>
            <a:normAutofit/>
          </a:bodyPr>
          <a:lstStyle/>
          <a:p>
            <a:pPr marL="0" indent="0">
              <a:buNone/>
            </a:pPr>
            <a:r>
              <a:rPr lang="en-US" sz="2400" dirty="0"/>
              <a:t>Lead poisoning occurs when lead builds up in the body, often over a period of months or years. Even small amounts of lead can cause serious health problems.</a:t>
            </a:r>
          </a:p>
        </p:txBody>
      </p:sp>
      <p:sp>
        <p:nvSpPr>
          <p:cNvPr id="4" name="TextBox 3"/>
          <p:cNvSpPr txBox="1"/>
          <p:nvPr/>
        </p:nvSpPr>
        <p:spPr>
          <a:xfrm>
            <a:off x="1635617" y="3168203"/>
            <a:ext cx="3039414" cy="2884866"/>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115888"/>
            <a:r>
              <a:rPr lang="en-US" dirty="0"/>
              <a:t>   Overexposure to lead</a:t>
            </a:r>
          </a:p>
          <a:p>
            <a:pPr algn="ctr"/>
            <a:endParaRPr lang="en-US" dirty="0"/>
          </a:p>
        </p:txBody>
      </p:sp>
      <p:sp>
        <p:nvSpPr>
          <p:cNvPr id="5" name="TextBox 4"/>
          <p:cNvSpPr txBox="1"/>
          <p:nvPr/>
        </p:nvSpPr>
        <p:spPr>
          <a:xfrm>
            <a:off x="5428442" y="3168203"/>
            <a:ext cx="2826914" cy="2884866"/>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Vomiting</a:t>
            </a:r>
          </a:p>
          <a:p>
            <a:pPr marL="285750" indent="-169863">
              <a:buFont typeface="Arial" panose="020B0604020202020204" pitchFamily="34" charset="0"/>
              <a:buChar char="•"/>
            </a:pPr>
            <a:r>
              <a:rPr lang="en-US" dirty="0"/>
              <a:t>Fatigue</a:t>
            </a:r>
          </a:p>
          <a:p>
            <a:pPr marL="285750" indent="-169863">
              <a:buFont typeface="Arial" panose="020B0604020202020204" pitchFamily="34" charset="0"/>
              <a:buChar char="•"/>
            </a:pPr>
            <a:r>
              <a:rPr lang="en-US" dirty="0"/>
              <a:t>Muscle aches</a:t>
            </a:r>
          </a:p>
          <a:p>
            <a:pPr marL="285750" indent="-169863">
              <a:buFont typeface="Arial" panose="020B0604020202020204" pitchFamily="34" charset="0"/>
              <a:buChar char="•"/>
            </a:pPr>
            <a:r>
              <a:rPr lang="en-US" dirty="0"/>
              <a:t>Abdominal pain</a:t>
            </a:r>
          </a:p>
        </p:txBody>
      </p:sp>
    </p:spTree>
    <p:extLst>
      <p:ext uri="{BB962C8B-B14F-4D97-AF65-F5344CB8AC3E}">
        <p14:creationId xmlns:p14="http://schemas.microsoft.com/office/powerpoint/2010/main" val="3811546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Pinworm</a:t>
            </a:r>
          </a:p>
        </p:txBody>
      </p:sp>
      <p:sp>
        <p:nvSpPr>
          <p:cNvPr id="3" name="Content Placeholder 2"/>
          <p:cNvSpPr>
            <a:spLocks noGrp="1"/>
          </p:cNvSpPr>
          <p:nvPr>
            <p:ph idx="1"/>
          </p:nvPr>
        </p:nvSpPr>
        <p:spPr>
          <a:xfrm>
            <a:off x="1122889" y="1255692"/>
            <a:ext cx="10178322" cy="1474630"/>
          </a:xfrm>
        </p:spPr>
        <p:txBody>
          <a:bodyPr>
            <a:normAutofit fontScale="92500"/>
          </a:bodyPr>
          <a:lstStyle/>
          <a:p>
            <a:pPr marL="0" indent="0">
              <a:buNone/>
            </a:pPr>
            <a:r>
              <a:rPr lang="en-US" sz="2400" dirty="0"/>
              <a:t>Pinworm infection is the most common type of intestinal worm infection in the United States and one of the most common worldwide.  While the infected person sleeps, female pinworms lay thousands of eggs in the folds of skin surrounding the anus.</a:t>
            </a:r>
          </a:p>
        </p:txBody>
      </p:sp>
      <p:sp>
        <p:nvSpPr>
          <p:cNvPr id="4" name="TextBox 3"/>
          <p:cNvSpPr txBox="1"/>
          <p:nvPr/>
        </p:nvSpPr>
        <p:spPr>
          <a:xfrm>
            <a:off x="1635617" y="3168203"/>
            <a:ext cx="3039414" cy="2987898"/>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401638" indent="-285750">
              <a:buFont typeface="Arial" panose="020B0604020202020204" pitchFamily="34" charset="0"/>
              <a:buChar char="•"/>
            </a:pPr>
            <a:r>
              <a:rPr lang="en-US" dirty="0"/>
              <a:t>Accidentally swallowing or breathing in pinworm eggs causes a pinworm infection. </a:t>
            </a:r>
          </a:p>
          <a:p>
            <a:pPr marL="401638" indent="-285750">
              <a:buFont typeface="Arial" panose="020B0604020202020204" pitchFamily="34" charset="0"/>
              <a:buChar char="•"/>
            </a:pPr>
            <a:r>
              <a:rPr lang="en-US" dirty="0"/>
              <a:t>The microscopic eggs can be carried to your mouth by contaminated food, drink or your fingers. </a:t>
            </a:r>
          </a:p>
        </p:txBody>
      </p:sp>
      <p:sp>
        <p:nvSpPr>
          <p:cNvPr id="5" name="TextBox 4"/>
          <p:cNvSpPr txBox="1"/>
          <p:nvPr/>
        </p:nvSpPr>
        <p:spPr>
          <a:xfrm>
            <a:off x="5428442" y="3168203"/>
            <a:ext cx="2826914" cy="2987898"/>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Nausea</a:t>
            </a:r>
          </a:p>
          <a:p>
            <a:pPr marL="285750" indent="-169863">
              <a:buFont typeface="Arial" panose="020B0604020202020204" pitchFamily="34" charset="0"/>
              <a:buChar char="•"/>
            </a:pPr>
            <a:r>
              <a:rPr lang="en-US" dirty="0"/>
              <a:t>Abdominal pain</a:t>
            </a:r>
          </a:p>
        </p:txBody>
      </p:sp>
    </p:spTree>
    <p:extLst>
      <p:ext uri="{BB962C8B-B14F-4D97-AF65-F5344CB8AC3E}">
        <p14:creationId xmlns:p14="http://schemas.microsoft.com/office/powerpoint/2010/main" val="2382159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Ebola virus</a:t>
            </a:r>
          </a:p>
        </p:txBody>
      </p:sp>
      <p:sp>
        <p:nvSpPr>
          <p:cNvPr id="3" name="Content Placeholder 2"/>
          <p:cNvSpPr>
            <a:spLocks noGrp="1"/>
          </p:cNvSpPr>
          <p:nvPr>
            <p:ph idx="1"/>
          </p:nvPr>
        </p:nvSpPr>
        <p:spPr>
          <a:xfrm>
            <a:off x="1122889" y="1255692"/>
            <a:ext cx="10178322" cy="1474630"/>
          </a:xfrm>
        </p:spPr>
        <p:txBody>
          <a:bodyPr>
            <a:normAutofit/>
          </a:bodyPr>
          <a:lstStyle/>
          <a:p>
            <a:pPr marL="0" indent="0">
              <a:buNone/>
            </a:pPr>
            <a:r>
              <a:rPr lang="en-US" sz="2400" dirty="0"/>
              <a:t>Ebola virus and Marburg virus are related viruses that cause hemorrhagic fevers — illnesses marked by severe bleeding (hemorrhage), organ failure and, in many cases, death.  Both viruses are native to Africa.</a:t>
            </a:r>
          </a:p>
        </p:txBody>
      </p:sp>
      <p:sp>
        <p:nvSpPr>
          <p:cNvPr id="4" name="TextBox 3"/>
          <p:cNvSpPr txBox="1"/>
          <p:nvPr/>
        </p:nvSpPr>
        <p:spPr>
          <a:xfrm>
            <a:off x="1635617" y="3168203"/>
            <a:ext cx="3039414" cy="2987898"/>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115888"/>
            <a:r>
              <a:rPr lang="en-US" dirty="0"/>
              <a:t>Transmitted to humans through an infected animal's bodily fluids. </a:t>
            </a:r>
          </a:p>
        </p:txBody>
      </p:sp>
      <p:sp>
        <p:nvSpPr>
          <p:cNvPr id="5" name="TextBox 4"/>
          <p:cNvSpPr txBox="1"/>
          <p:nvPr/>
        </p:nvSpPr>
        <p:spPr>
          <a:xfrm>
            <a:off x="5428442" y="3168203"/>
            <a:ext cx="2826914" cy="2987898"/>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Fever</a:t>
            </a:r>
          </a:p>
          <a:p>
            <a:pPr marL="285750" indent="-169863">
              <a:buFont typeface="Arial" panose="020B0604020202020204" pitchFamily="34" charset="0"/>
              <a:buChar char="•"/>
            </a:pPr>
            <a:r>
              <a:rPr lang="en-US" dirty="0"/>
              <a:t>Headache</a:t>
            </a:r>
          </a:p>
          <a:p>
            <a:pPr marL="285750" indent="-169863">
              <a:buFont typeface="Arial" panose="020B0604020202020204" pitchFamily="34" charset="0"/>
              <a:buChar char="•"/>
            </a:pPr>
            <a:r>
              <a:rPr lang="en-US" dirty="0"/>
              <a:t>Weakness</a:t>
            </a:r>
          </a:p>
          <a:p>
            <a:pPr marL="285750" indent="-169863">
              <a:buFont typeface="Arial" panose="020B0604020202020204" pitchFamily="34" charset="0"/>
              <a:buChar char="•"/>
            </a:pPr>
            <a:r>
              <a:rPr lang="en-US" dirty="0"/>
              <a:t>Nausea</a:t>
            </a:r>
          </a:p>
          <a:p>
            <a:pPr marL="285750" indent="-169863">
              <a:buFont typeface="Arial" panose="020B0604020202020204" pitchFamily="34" charset="0"/>
              <a:buChar char="•"/>
            </a:pPr>
            <a:r>
              <a:rPr lang="en-US" dirty="0"/>
              <a:t>Vomiting</a:t>
            </a:r>
          </a:p>
          <a:p>
            <a:pPr marL="285750" indent="-169863">
              <a:buFont typeface="Arial" panose="020B0604020202020204" pitchFamily="34" charset="0"/>
              <a:buChar char="•"/>
            </a:pPr>
            <a:r>
              <a:rPr lang="en-US" dirty="0"/>
              <a:t>Diarrhea</a:t>
            </a:r>
          </a:p>
          <a:p>
            <a:pPr marL="285750" indent="-169863">
              <a:buFont typeface="Arial" panose="020B0604020202020204" pitchFamily="34" charset="0"/>
              <a:buChar char="•"/>
            </a:pPr>
            <a:r>
              <a:rPr lang="en-US" dirty="0"/>
              <a:t>Muscle aches</a:t>
            </a:r>
          </a:p>
          <a:p>
            <a:pPr marL="285750" indent="-169863">
              <a:buFont typeface="Arial" panose="020B0604020202020204" pitchFamily="34" charset="0"/>
              <a:buChar char="•"/>
            </a:pPr>
            <a:r>
              <a:rPr lang="en-US" dirty="0"/>
              <a:t>Abdominal pain</a:t>
            </a:r>
          </a:p>
        </p:txBody>
      </p:sp>
    </p:spTree>
    <p:extLst>
      <p:ext uri="{BB962C8B-B14F-4D97-AF65-F5344CB8AC3E}">
        <p14:creationId xmlns:p14="http://schemas.microsoft.com/office/powerpoint/2010/main" val="2092973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892" y="1193754"/>
            <a:ext cx="10178322" cy="789592"/>
          </a:xfrm>
        </p:spPr>
        <p:txBody>
          <a:bodyPr>
            <a:normAutofit fontScale="90000"/>
          </a:bodyPr>
          <a:lstStyle/>
          <a:p>
            <a:r>
              <a:rPr lang="en-US" dirty="0"/>
              <a:t>sources</a:t>
            </a:r>
          </a:p>
        </p:txBody>
      </p:sp>
      <p:sp>
        <p:nvSpPr>
          <p:cNvPr id="3" name="Content Placeholder 2"/>
          <p:cNvSpPr>
            <a:spLocks noGrp="1"/>
          </p:cNvSpPr>
          <p:nvPr>
            <p:ph idx="1"/>
          </p:nvPr>
        </p:nvSpPr>
        <p:spPr>
          <a:xfrm>
            <a:off x="2217594" y="2079939"/>
            <a:ext cx="5522609" cy="3593591"/>
          </a:xfrm>
        </p:spPr>
        <p:txBody>
          <a:bodyPr>
            <a:normAutofit/>
          </a:bodyPr>
          <a:lstStyle/>
          <a:p>
            <a:pPr marL="0" indent="0">
              <a:buNone/>
            </a:pPr>
            <a:r>
              <a:rPr lang="en-US" sz="4000" dirty="0"/>
              <a:t>Find out more at:</a:t>
            </a:r>
          </a:p>
          <a:p>
            <a:pPr marL="0" indent="0">
              <a:buNone/>
            </a:pPr>
            <a:r>
              <a:rPr lang="en-US" sz="4000" dirty="0"/>
              <a:t>Mayoclinic.org</a:t>
            </a:r>
          </a:p>
          <a:p>
            <a:pPr marL="0" indent="0">
              <a:buNone/>
            </a:pPr>
            <a:r>
              <a:rPr lang="en-US" sz="4000" dirty="0"/>
              <a:t>Foodsafety.gov</a:t>
            </a:r>
          </a:p>
        </p:txBody>
      </p:sp>
    </p:spTree>
    <p:extLst>
      <p:ext uri="{BB962C8B-B14F-4D97-AF65-F5344CB8AC3E}">
        <p14:creationId xmlns:p14="http://schemas.microsoft.com/office/powerpoint/2010/main" val="104394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people get sick?</a:t>
            </a:r>
          </a:p>
        </p:txBody>
      </p:sp>
      <p:sp>
        <p:nvSpPr>
          <p:cNvPr id="3" name="Content Placeholder 2"/>
          <p:cNvSpPr>
            <a:spLocks noGrp="1"/>
          </p:cNvSpPr>
          <p:nvPr>
            <p:ph idx="1"/>
          </p:nvPr>
        </p:nvSpPr>
        <p:spPr>
          <a:xfrm>
            <a:off x="1251678" y="1564785"/>
            <a:ext cx="10178322" cy="4642832"/>
          </a:xfrm>
        </p:spPr>
        <p:txBody>
          <a:bodyPr>
            <a:normAutofit/>
          </a:bodyPr>
          <a:lstStyle/>
          <a:p>
            <a:pPr marL="132080" lvl="0" indent="0">
              <a:lnSpc>
                <a:spcPct val="100000"/>
              </a:lnSpc>
              <a:spcBef>
                <a:spcPts val="0"/>
              </a:spcBef>
              <a:buClr>
                <a:schemeClr val="accent1"/>
              </a:buClr>
              <a:buSzPct val="100000"/>
              <a:buNone/>
            </a:pPr>
            <a:r>
              <a:rPr lang="en" sz="3200" b="1" dirty="0">
                <a:solidFill>
                  <a:schemeClr val="dk1"/>
                </a:solidFill>
                <a:latin typeface="Arial Narrow"/>
                <a:ea typeface="Arial Narrow"/>
                <a:cs typeface="Arial Narrow"/>
                <a:sym typeface="Arial Narrow"/>
              </a:rPr>
              <a:t>There are many reasons why people get sick</a:t>
            </a:r>
          </a:p>
          <a:p>
            <a:pPr lvl="0" indent="-96520">
              <a:lnSpc>
                <a:spcPct val="100000"/>
              </a:lnSpc>
              <a:spcBef>
                <a:spcPts val="0"/>
              </a:spcBef>
              <a:buClr>
                <a:schemeClr val="accent1"/>
              </a:buClr>
              <a:buSzPct val="100000"/>
              <a:buFont typeface="Arial"/>
              <a:buChar char="•"/>
            </a:pPr>
            <a:endParaRPr lang="en" b="1" dirty="0">
              <a:solidFill>
                <a:schemeClr val="dk1"/>
              </a:solidFill>
              <a:latin typeface="Arial Narrow"/>
              <a:ea typeface="Arial Narrow"/>
              <a:cs typeface="Arial Narrow"/>
              <a:sym typeface="Arial Narrow"/>
            </a:endParaRPr>
          </a:p>
          <a:p>
            <a:pPr lvl="0">
              <a:lnSpc>
                <a:spcPct val="100000"/>
              </a:lnSpc>
              <a:spcBef>
                <a:spcPts val="0"/>
              </a:spcBef>
              <a:buClr>
                <a:schemeClr val="accent1"/>
              </a:buClr>
              <a:buSzPct val="100000"/>
              <a:buFont typeface="Arial"/>
              <a:buChar char="•"/>
            </a:pPr>
            <a:r>
              <a:rPr lang="en" sz="3000" b="1" dirty="0">
                <a:solidFill>
                  <a:schemeClr val="dk1"/>
                </a:solidFill>
                <a:latin typeface="Arial Narrow"/>
                <a:ea typeface="Arial Narrow"/>
                <a:cs typeface="Arial Narrow"/>
                <a:sym typeface="Arial Narrow"/>
              </a:rPr>
              <a:t>Viruses and bacteria</a:t>
            </a:r>
            <a:r>
              <a:rPr lang="en" sz="3000" dirty="0">
                <a:solidFill>
                  <a:schemeClr val="dk1"/>
                </a:solidFill>
                <a:latin typeface="Arial Narrow"/>
                <a:ea typeface="Arial Narrow"/>
                <a:cs typeface="Arial Narrow"/>
                <a:sym typeface="Arial Narrow"/>
              </a:rPr>
              <a:t> may cause infections like strep throat and influenza (flu). </a:t>
            </a:r>
          </a:p>
          <a:p>
            <a:pPr lvl="0">
              <a:lnSpc>
                <a:spcPct val="100000"/>
              </a:lnSpc>
              <a:spcBef>
                <a:spcPts val="600"/>
              </a:spcBef>
              <a:buClr>
                <a:schemeClr val="accent1"/>
              </a:buClr>
              <a:buSzPct val="100000"/>
              <a:buFont typeface="Arial"/>
              <a:buChar char="•"/>
            </a:pPr>
            <a:r>
              <a:rPr lang="en" sz="3000" dirty="0">
                <a:solidFill>
                  <a:schemeClr val="dk1"/>
                </a:solidFill>
                <a:latin typeface="Arial Narrow"/>
                <a:ea typeface="Arial Narrow"/>
                <a:cs typeface="Arial Narrow"/>
                <a:sym typeface="Arial Narrow"/>
              </a:rPr>
              <a:t>Some </a:t>
            </a:r>
            <a:r>
              <a:rPr lang="en" sz="3000" b="1" dirty="0">
                <a:solidFill>
                  <a:schemeClr val="dk1"/>
                </a:solidFill>
                <a:latin typeface="Arial Narrow"/>
                <a:ea typeface="Arial Narrow"/>
                <a:cs typeface="Arial Narrow"/>
                <a:sym typeface="Arial Narrow"/>
              </a:rPr>
              <a:t>bacteria and viruses</a:t>
            </a:r>
            <a:r>
              <a:rPr lang="en" sz="3000" dirty="0">
                <a:solidFill>
                  <a:schemeClr val="dk1"/>
                </a:solidFill>
                <a:latin typeface="Arial Narrow"/>
                <a:ea typeface="Arial Narrow"/>
                <a:cs typeface="Arial Narrow"/>
                <a:sym typeface="Arial Narrow"/>
              </a:rPr>
              <a:t> can live in food causing </a:t>
            </a:r>
            <a:r>
              <a:rPr lang="en" sz="3000" b="1" dirty="0">
                <a:solidFill>
                  <a:schemeClr val="dk1"/>
                </a:solidFill>
                <a:latin typeface="Arial Narrow"/>
                <a:ea typeface="Arial Narrow"/>
                <a:cs typeface="Arial Narrow"/>
                <a:sym typeface="Arial Narrow"/>
              </a:rPr>
              <a:t>food-borne illnesses</a:t>
            </a:r>
            <a:r>
              <a:rPr lang="en" sz="3000" dirty="0">
                <a:solidFill>
                  <a:schemeClr val="dk1"/>
                </a:solidFill>
                <a:latin typeface="Arial Narrow"/>
                <a:ea typeface="Arial Narrow"/>
                <a:cs typeface="Arial Narrow"/>
                <a:sym typeface="Arial Narrow"/>
              </a:rPr>
              <a:t> like salmonella and hepatitis A. </a:t>
            </a:r>
          </a:p>
          <a:p>
            <a:pPr lvl="0">
              <a:lnSpc>
                <a:spcPct val="100000"/>
              </a:lnSpc>
              <a:spcBef>
                <a:spcPts val="600"/>
              </a:spcBef>
              <a:buClr>
                <a:schemeClr val="accent1"/>
              </a:buClr>
              <a:buSzPct val="100000"/>
              <a:buFont typeface="Arial"/>
              <a:buChar char="•"/>
            </a:pPr>
            <a:r>
              <a:rPr lang="en" sz="3000" dirty="0">
                <a:solidFill>
                  <a:schemeClr val="dk1"/>
                </a:solidFill>
                <a:latin typeface="Arial Narrow"/>
                <a:ea typeface="Arial Narrow"/>
                <a:cs typeface="Arial Narrow"/>
                <a:sym typeface="Arial Narrow"/>
              </a:rPr>
              <a:t>Exposure to excessive amounts of chemicals or </a:t>
            </a:r>
            <a:r>
              <a:rPr lang="en" sz="3000" b="1" dirty="0">
                <a:solidFill>
                  <a:schemeClr val="dk1"/>
                </a:solidFill>
                <a:latin typeface="Arial Narrow"/>
                <a:ea typeface="Arial Narrow"/>
                <a:cs typeface="Arial Narrow"/>
                <a:sym typeface="Arial Narrow"/>
              </a:rPr>
              <a:t>chemical elements</a:t>
            </a:r>
            <a:r>
              <a:rPr lang="en" sz="3000" dirty="0">
                <a:solidFill>
                  <a:schemeClr val="dk1"/>
                </a:solidFill>
                <a:latin typeface="Arial Narrow"/>
                <a:ea typeface="Arial Narrow"/>
                <a:cs typeface="Arial Narrow"/>
                <a:sym typeface="Arial Narrow"/>
              </a:rPr>
              <a:t> (also called minerals) can cause illness like heavy metal poisoning from lead or cadmium. </a:t>
            </a:r>
          </a:p>
          <a:p>
            <a:endParaRPr lang="en-US" dirty="0"/>
          </a:p>
        </p:txBody>
      </p:sp>
    </p:spTree>
    <p:extLst>
      <p:ext uri="{BB962C8B-B14F-4D97-AF65-F5344CB8AC3E}">
        <p14:creationId xmlns:p14="http://schemas.microsoft.com/office/powerpoint/2010/main" val="762818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07396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554568" y="382385"/>
            <a:ext cx="7875431" cy="1492132"/>
          </a:xfrm>
        </p:spPr>
        <p:txBody>
          <a:bodyPr/>
          <a:lstStyle/>
          <a:p>
            <a:r>
              <a:rPr lang="en-US" dirty="0"/>
              <a:t>Illness Research spreadsheet</a:t>
            </a:r>
          </a:p>
        </p:txBody>
      </p:sp>
      <p:sp>
        <p:nvSpPr>
          <p:cNvPr id="7" name="Content Placeholder 6"/>
          <p:cNvSpPr>
            <a:spLocks noGrp="1"/>
          </p:cNvSpPr>
          <p:nvPr>
            <p:ph idx="1"/>
          </p:nvPr>
        </p:nvSpPr>
        <p:spPr/>
        <p:txBody>
          <a:bodyPr>
            <a:normAutofit/>
          </a:bodyPr>
          <a:lstStyle/>
          <a:p>
            <a:r>
              <a:rPr lang="en-US" sz="3600" dirty="0"/>
              <a:t>Use the information on the following slides to help you learn about illnesses.</a:t>
            </a:r>
          </a:p>
          <a:p>
            <a:r>
              <a:rPr lang="en-US" sz="3600" dirty="0"/>
              <a:t>Record the information on your Illness Research Spreadsheet.</a:t>
            </a:r>
          </a:p>
        </p:txBody>
      </p:sp>
      <p:pic>
        <p:nvPicPr>
          <p:cNvPr id="8" name="Picture 8" descr="http://www.clipartbest.com/cliparts/aTe/BXy/aTeBXy8T4.jpe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0702" y="201292"/>
            <a:ext cx="1673225" cy="167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439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Listeria</a:t>
            </a:r>
          </a:p>
        </p:txBody>
      </p:sp>
      <p:sp>
        <p:nvSpPr>
          <p:cNvPr id="3" name="Content Placeholder 2"/>
          <p:cNvSpPr>
            <a:spLocks noGrp="1"/>
          </p:cNvSpPr>
          <p:nvPr>
            <p:ph idx="1"/>
          </p:nvPr>
        </p:nvSpPr>
        <p:spPr>
          <a:xfrm>
            <a:off x="1122889" y="1255692"/>
            <a:ext cx="10178322" cy="1474630"/>
          </a:xfrm>
        </p:spPr>
        <p:txBody>
          <a:bodyPr>
            <a:normAutofit/>
          </a:bodyPr>
          <a:lstStyle/>
          <a:p>
            <a:pPr marL="0" indent="0">
              <a:buNone/>
            </a:pPr>
            <a:r>
              <a:rPr lang="en-US" sz="2400" dirty="0"/>
              <a:t>Listeria infection is a foodborne bacterial illness that can be very serious for pregnant women and people with impaired immune systems.  Listeria bacteria can survive refrigeration and even freezing. </a:t>
            </a:r>
          </a:p>
        </p:txBody>
      </p:sp>
      <p:sp>
        <p:nvSpPr>
          <p:cNvPr id="4" name="TextBox 3"/>
          <p:cNvSpPr txBox="1"/>
          <p:nvPr/>
        </p:nvSpPr>
        <p:spPr>
          <a:xfrm>
            <a:off x="1674254" y="3258355"/>
            <a:ext cx="3039414" cy="283127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166688"/>
            <a:r>
              <a:rPr lang="en-US" dirty="0"/>
              <a:t>Listeria is most commonly contracted by eating improperly processed deli meats and unpasteurized milk products.</a:t>
            </a:r>
          </a:p>
        </p:txBody>
      </p:sp>
      <p:sp>
        <p:nvSpPr>
          <p:cNvPr id="5" name="TextBox 4"/>
          <p:cNvSpPr txBox="1"/>
          <p:nvPr/>
        </p:nvSpPr>
        <p:spPr>
          <a:xfrm>
            <a:off x="5454201" y="3258354"/>
            <a:ext cx="2826914" cy="2831275"/>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Fever</a:t>
            </a:r>
          </a:p>
          <a:p>
            <a:pPr marL="285750" indent="-169863">
              <a:buFont typeface="Arial" panose="020B0604020202020204" pitchFamily="34" charset="0"/>
              <a:buChar char="•"/>
            </a:pPr>
            <a:r>
              <a:rPr lang="en-US" dirty="0"/>
              <a:t>Headache</a:t>
            </a:r>
          </a:p>
          <a:p>
            <a:pPr marL="285750" indent="-169863">
              <a:buFont typeface="Arial" panose="020B0604020202020204" pitchFamily="34" charset="0"/>
              <a:buChar char="•"/>
            </a:pPr>
            <a:r>
              <a:rPr lang="en-US" dirty="0"/>
              <a:t>Nausea</a:t>
            </a:r>
          </a:p>
          <a:p>
            <a:pPr marL="285750" indent="-169863">
              <a:buFont typeface="Arial" panose="020B0604020202020204" pitchFamily="34" charset="0"/>
              <a:buChar char="•"/>
            </a:pPr>
            <a:r>
              <a:rPr lang="en-US" dirty="0"/>
              <a:t>Diarrhea</a:t>
            </a:r>
          </a:p>
          <a:p>
            <a:pPr marL="285750" indent="-169863">
              <a:buFont typeface="Arial" panose="020B0604020202020204" pitchFamily="34" charset="0"/>
              <a:buChar char="•"/>
            </a:pPr>
            <a:r>
              <a:rPr lang="en-US" dirty="0"/>
              <a:t>Muscle Aches</a:t>
            </a:r>
          </a:p>
        </p:txBody>
      </p:sp>
    </p:spTree>
    <p:extLst>
      <p:ext uri="{BB962C8B-B14F-4D97-AF65-F5344CB8AC3E}">
        <p14:creationId xmlns:p14="http://schemas.microsoft.com/office/powerpoint/2010/main" val="87726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salmonella</a:t>
            </a:r>
          </a:p>
        </p:txBody>
      </p:sp>
      <p:sp>
        <p:nvSpPr>
          <p:cNvPr id="3" name="Content Placeholder 2"/>
          <p:cNvSpPr>
            <a:spLocks noGrp="1"/>
          </p:cNvSpPr>
          <p:nvPr>
            <p:ph idx="1"/>
          </p:nvPr>
        </p:nvSpPr>
        <p:spPr>
          <a:xfrm>
            <a:off x="1122889" y="1255692"/>
            <a:ext cx="10178322" cy="1474630"/>
          </a:xfrm>
        </p:spPr>
        <p:txBody>
          <a:bodyPr>
            <a:normAutofit/>
          </a:bodyPr>
          <a:lstStyle/>
          <a:p>
            <a:pPr marL="0" indent="0">
              <a:buNone/>
            </a:pPr>
            <a:r>
              <a:rPr lang="en-US" sz="2400" dirty="0"/>
              <a:t>Salmonella infection is a common bacterial disease that affects the intestinal tract. Salmonella bacteria typically live in animal and human intestines and are shed through feces. </a:t>
            </a:r>
          </a:p>
        </p:txBody>
      </p:sp>
      <p:sp>
        <p:nvSpPr>
          <p:cNvPr id="4" name="TextBox 3"/>
          <p:cNvSpPr txBox="1"/>
          <p:nvPr/>
        </p:nvSpPr>
        <p:spPr>
          <a:xfrm>
            <a:off x="1674254" y="3258355"/>
            <a:ext cx="3039414" cy="283127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115888"/>
            <a:r>
              <a:rPr lang="en-US" dirty="0"/>
              <a:t>Humans become infected most frequently through contaminated water or food.</a:t>
            </a:r>
          </a:p>
        </p:txBody>
      </p:sp>
      <p:sp>
        <p:nvSpPr>
          <p:cNvPr id="5" name="TextBox 4"/>
          <p:cNvSpPr txBox="1"/>
          <p:nvPr/>
        </p:nvSpPr>
        <p:spPr>
          <a:xfrm>
            <a:off x="5454201" y="3258354"/>
            <a:ext cx="2826914" cy="2831275"/>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Fever</a:t>
            </a:r>
          </a:p>
          <a:p>
            <a:pPr marL="285750" indent="-169863">
              <a:buFont typeface="Arial" panose="020B0604020202020204" pitchFamily="34" charset="0"/>
              <a:buChar char="•"/>
            </a:pPr>
            <a:r>
              <a:rPr lang="en-US" dirty="0"/>
              <a:t>Headache</a:t>
            </a:r>
          </a:p>
          <a:p>
            <a:pPr marL="285750" indent="-169863">
              <a:buFont typeface="Arial" panose="020B0604020202020204" pitchFamily="34" charset="0"/>
              <a:buChar char="•"/>
            </a:pPr>
            <a:r>
              <a:rPr lang="en-US" dirty="0"/>
              <a:t>Nausea</a:t>
            </a:r>
          </a:p>
          <a:p>
            <a:pPr marL="285750" indent="-169863">
              <a:buFont typeface="Arial" panose="020B0604020202020204" pitchFamily="34" charset="0"/>
              <a:buChar char="•"/>
            </a:pPr>
            <a:r>
              <a:rPr lang="en-US" dirty="0"/>
              <a:t>Vomiting</a:t>
            </a:r>
          </a:p>
          <a:p>
            <a:pPr marL="285750" indent="-169863">
              <a:buFont typeface="Arial" panose="020B0604020202020204" pitchFamily="34" charset="0"/>
              <a:buChar char="•"/>
            </a:pPr>
            <a:r>
              <a:rPr lang="en-US" dirty="0"/>
              <a:t>Diarrhea</a:t>
            </a:r>
          </a:p>
          <a:p>
            <a:pPr marL="285750" indent="-169863">
              <a:buFont typeface="Arial" panose="020B0604020202020204" pitchFamily="34" charset="0"/>
              <a:buChar char="•"/>
            </a:pPr>
            <a:r>
              <a:rPr lang="en-US" dirty="0"/>
              <a:t>Cramps</a:t>
            </a:r>
          </a:p>
        </p:txBody>
      </p:sp>
    </p:spTree>
    <p:extLst>
      <p:ext uri="{BB962C8B-B14F-4D97-AF65-F5344CB8AC3E}">
        <p14:creationId xmlns:p14="http://schemas.microsoft.com/office/powerpoint/2010/main" val="2945839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Carbon monoxide poisoning</a:t>
            </a:r>
          </a:p>
        </p:txBody>
      </p:sp>
      <p:sp>
        <p:nvSpPr>
          <p:cNvPr id="3" name="Content Placeholder 2"/>
          <p:cNvSpPr>
            <a:spLocks noGrp="1"/>
          </p:cNvSpPr>
          <p:nvPr>
            <p:ph idx="1"/>
          </p:nvPr>
        </p:nvSpPr>
        <p:spPr>
          <a:xfrm>
            <a:off x="1122889" y="1255692"/>
            <a:ext cx="10178322" cy="1474630"/>
          </a:xfrm>
        </p:spPr>
        <p:txBody>
          <a:bodyPr>
            <a:normAutofit fontScale="92500" lnSpcReduction="10000"/>
          </a:bodyPr>
          <a:lstStyle/>
          <a:p>
            <a:pPr marL="0" indent="0">
              <a:buNone/>
            </a:pPr>
            <a:r>
              <a:rPr lang="en-US" sz="2400" dirty="0"/>
              <a:t>Carbon monoxide poisoning occurs when carbon monoxide builds up in your bloodstream. When too much carbon monoxide is in the air, your body replaces the oxygen in your red blood cells with carbon monoxide. This can lead to serious tissue damage, or even death.</a:t>
            </a:r>
          </a:p>
        </p:txBody>
      </p:sp>
      <p:sp>
        <p:nvSpPr>
          <p:cNvPr id="4" name="TextBox 3"/>
          <p:cNvSpPr txBox="1"/>
          <p:nvPr/>
        </p:nvSpPr>
        <p:spPr>
          <a:xfrm>
            <a:off x="1674254" y="3258355"/>
            <a:ext cx="3039414" cy="283127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115888"/>
            <a:r>
              <a:rPr lang="en-US" dirty="0"/>
              <a:t>Improperly ventilated appliances and engines, especially in an enclosed space.</a:t>
            </a:r>
          </a:p>
        </p:txBody>
      </p:sp>
      <p:sp>
        <p:nvSpPr>
          <p:cNvPr id="5" name="TextBox 4"/>
          <p:cNvSpPr txBox="1"/>
          <p:nvPr/>
        </p:nvSpPr>
        <p:spPr>
          <a:xfrm>
            <a:off x="5454201" y="3258354"/>
            <a:ext cx="2826914" cy="2831275"/>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Headache</a:t>
            </a:r>
          </a:p>
          <a:p>
            <a:pPr marL="285750" indent="-169863">
              <a:buFont typeface="Arial" panose="020B0604020202020204" pitchFamily="34" charset="0"/>
              <a:buChar char="•"/>
            </a:pPr>
            <a:r>
              <a:rPr lang="en-US" dirty="0"/>
              <a:t>Weakness</a:t>
            </a:r>
          </a:p>
          <a:p>
            <a:pPr marL="285750" indent="-169863">
              <a:buFont typeface="Arial" panose="020B0604020202020204" pitchFamily="34" charset="0"/>
              <a:buChar char="•"/>
            </a:pPr>
            <a:r>
              <a:rPr lang="en-US" dirty="0"/>
              <a:t>Nausea</a:t>
            </a:r>
          </a:p>
          <a:p>
            <a:pPr marL="285750" indent="-169863">
              <a:buFont typeface="Arial" panose="020B0604020202020204" pitchFamily="34" charset="0"/>
              <a:buChar char="•"/>
            </a:pPr>
            <a:r>
              <a:rPr lang="en-US" dirty="0"/>
              <a:t>Vomiting</a:t>
            </a:r>
          </a:p>
          <a:p>
            <a:pPr marL="285750" indent="-169863">
              <a:buFont typeface="Arial" panose="020B0604020202020204" pitchFamily="34" charset="0"/>
              <a:buChar char="•"/>
            </a:pPr>
            <a:r>
              <a:rPr lang="en-US" dirty="0"/>
              <a:t>Confusion</a:t>
            </a:r>
          </a:p>
          <a:p>
            <a:pPr marL="285750" indent="-169863">
              <a:buFont typeface="Arial" panose="020B0604020202020204" pitchFamily="34" charset="0"/>
              <a:buChar char="•"/>
            </a:pPr>
            <a:r>
              <a:rPr lang="en-US" dirty="0"/>
              <a:t>Breathing issues</a:t>
            </a:r>
          </a:p>
        </p:txBody>
      </p:sp>
    </p:spTree>
    <p:extLst>
      <p:ext uri="{BB962C8B-B14F-4D97-AF65-F5344CB8AC3E}">
        <p14:creationId xmlns:p14="http://schemas.microsoft.com/office/powerpoint/2010/main" val="800983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toxoplasmosis</a:t>
            </a:r>
          </a:p>
        </p:txBody>
      </p:sp>
      <p:sp>
        <p:nvSpPr>
          <p:cNvPr id="3" name="Content Placeholder 2"/>
          <p:cNvSpPr>
            <a:spLocks noGrp="1"/>
          </p:cNvSpPr>
          <p:nvPr>
            <p:ph idx="1"/>
          </p:nvPr>
        </p:nvSpPr>
        <p:spPr>
          <a:xfrm>
            <a:off x="1122889" y="1255692"/>
            <a:ext cx="10178322" cy="1474630"/>
          </a:xfrm>
        </p:spPr>
        <p:txBody>
          <a:bodyPr>
            <a:normAutofit/>
          </a:bodyPr>
          <a:lstStyle/>
          <a:p>
            <a:pPr marL="0" indent="0">
              <a:buNone/>
            </a:pPr>
            <a:r>
              <a:rPr lang="en-US" sz="2400" dirty="0"/>
              <a:t>Toxoplasmosis (</a:t>
            </a:r>
            <a:r>
              <a:rPr lang="en-US" sz="2400" dirty="0" err="1"/>
              <a:t>tok</a:t>
            </a:r>
            <a:r>
              <a:rPr lang="en-US" sz="2400" dirty="0"/>
              <a:t>-so-</a:t>
            </a:r>
            <a:r>
              <a:rPr lang="en-US" sz="2400" dirty="0" err="1"/>
              <a:t>plaz</a:t>
            </a:r>
            <a:r>
              <a:rPr lang="en-US" sz="2400" dirty="0"/>
              <a:t>-MOE-sis) is a disease that results from infection with the Toxoplasma </a:t>
            </a:r>
            <a:r>
              <a:rPr lang="en-US" sz="2400" dirty="0" err="1"/>
              <a:t>gondii</a:t>
            </a:r>
            <a:r>
              <a:rPr lang="en-US" sz="2400" dirty="0"/>
              <a:t> parasite, one of the world's most common parasites.</a:t>
            </a:r>
          </a:p>
        </p:txBody>
      </p:sp>
      <p:sp>
        <p:nvSpPr>
          <p:cNvPr id="4" name="TextBox 3"/>
          <p:cNvSpPr txBox="1"/>
          <p:nvPr/>
        </p:nvSpPr>
        <p:spPr>
          <a:xfrm>
            <a:off x="1674254" y="3258355"/>
            <a:ext cx="3039414" cy="283127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115888"/>
            <a:r>
              <a:rPr lang="en-US" dirty="0"/>
              <a:t>Come in contact with infected cat feces or contaminated food/water.</a:t>
            </a:r>
          </a:p>
        </p:txBody>
      </p:sp>
      <p:sp>
        <p:nvSpPr>
          <p:cNvPr id="5" name="TextBox 4"/>
          <p:cNvSpPr txBox="1"/>
          <p:nvPr/>
        </p:nvSpPr>
        <p:spPr>
          <a:xfrm>
            <a:off x="5454201" y="3258354"/>
            <a:ext cx="2826914" cy="2831275"/>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Fever</a:t>
            </a:r>
          </a:p>
          <a:p>
            <a:pPr marL="285750" indent="-169863">
              <a:buFont typeface="Arial" panose="020B0604020202020204" pitchFamily="34" charset="0"/>
              <a:buChar char="•"/>
            </a:pPr>
            <a:r>
              <a:rPr lang="en-US" dirty="0"/>
              <a:t>Headache</a:t>
            </a:r>
          </a:p>
          <a:p>
            <a:pPr marL="285750" indent="-169863">
              <a:buFont typeface="Arial" panose="020B0604020202020204" pitchFamily="34" charset="0"/>
              <a:buChar char="•"/>
            </a:pPr>
            <a:r>
              <a:rPr lang="en-US" dirty="0"/>
              <a:t>Confusion</a:t>
            </a:r>
          </a:p>
          <a:p>
            <a:pPr marL="285750" indent="-169863">
              <a:buFont typeface="Arial" panose="020B0604020202020204" pitchFamily="34" charset="0"/>
              <a:buChar char="•"/>
            </a:pPr>
            <a:r>
              <a:rPr lang="en-US" dirty="0"/>
              <a:t>Fatigue</a:t>
            </a:r>
          </a:p>
          <a:p>
            <a:pPr marL="285750" indent="-169863">
              <a:buFont typeface="Arial" panose="020B0604020202020204" pitchFamily="34" charset="0"/>
              <a:buChar char="•"/>
            </a:pPr>
            <a:r>
              <a:rPr lang="en-US" dirty="0"/>
              <a:t>Muscle aches</a:t>
            </a:r>
          </a:p>
          <a:p>
            <a:pPr marL="285750" indent="-169863">
              <a:buFont typeface="Arial" panose="020B0604020202020204" pitchFamily="34" charset="0"/>
              <a:buChar char="•"/>
            </a:pPr>
            <a:r>
              <a:rPr lang="en-US" dirty="0"/>
              <a:t>Breathing issues</a:t>
            </a:r>
          </a:p>
        </p:txBody>
      </p:sp>
    </p:spTree>
    <p:extLst>
      <p:ext uri="{BB962C8B-B14F-4D97-AF65-F5344CB8AC3E}">
        <p14:creationId xmlns:p14="http://schemas.microsoft.com/office/powerpoint/2010/main" val="1821820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norovirus</a:t>
            </a:r>
          </a:p>
        </p:txBody>
      </p:sp>
      <p:sp>
        <p:nvSpPr>
          <p:cNvPr id="3" name="Content Placeholder 2"/>
          <p:cNvSpPr>
            <a:spLocks noGrp="1"/>
          </p:cNvSpPr>
          <p:nvPr>
            <p:ph idx="1"/>
          </p:nvPr>
        </p:nvSpPr>
        <p:spPr>
          <a:xfrm>
            <a:off x="1122889" y="1255692"/>
            <a:ext cx="10178322" cy="1474630"/>
          </a:xfrm>
        </p:spPr>
        <p:txBody>
          <a:bodyPr>
            <a:normAutofit fontScale="92500" lnSpcReduction="10000"/>
          </a:bodyPr>
          <a:lstStyle/>
          <a:p>
            <a:pPr marL="0" indent="0">
              <a:buNone/>
            </a:pPr>
            <a:r>
              <a:rPr lang="en-US" sz="2400" dirty="0"/>
              <a:t>Norovirus infection can cause the sudden onset of severe vomiting and diarrhea. The virus is highly contagious and commonly spread through food or water that is contaminated by fecal matter during preparation.  You can also be infected through close contact with an infected person. </a:t>
            </a:r>
          </a:p>
        </p:txBody>
      </p:sp>
      <p:sp>
        <p:nvSpPr>
          <p:cNvPr id="4" name="TextBox 3"/>
          <p:cNvSpPr txBox="1"/>
          <p:nvPr/>
        </p:nvSpPr>
        <p:spPr>
          <a:xfrm>
            <a:off x="1635617" y="3101353"/>
            <a:ext cx="3039414" cy="2951716"/>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285750" indent="-285750">
              <a:buFont typeface="Arial" panose="020B0604020202020204" pitchFamily="34" charset="0"/>
              <a:buChar char="•"/>
            </a:pPr>
            <a:r>
              <a:rPr lang="en-US" dirty="0"/>
              <a:t>Eating contaminated food</a:t>
            </a:r>
          </a:p>
          <a:p>
            <a:pPr marL="285750" indent="-285750">
              <a:buFont typeface="Arial" panose="020B0604020202020204" pitchFamily="34" charset="0"/>
              <a:buChar char="•"/>
            </a:pPr>
            <a:r>
              <a:rPr lang="en-US" dirty="0"/>
              <a:t>Drinking contaminated water</a:t>
            </a:r>
          </a:p>
          <a:p>
            <a:pPr marL="285750" indent="-285750">
              <a:buFont typeface="Arial" panose="020B0604020202020204" pitchFamily="34" charset="0"/>
              <a:buChar char="•"/>
            </a:pPr>
            <a:r>
              <a:rPr lang="en-US" dirty="0"/>
              <a:t>Touching your hand to your mouth after your hand has been in contact with a contaminated surface or object.</a:t>
            </a:r>
          </a:p>
        </p:txBody>
      </p:sp>
      <p:sp>
        <p:nvSpPr>
          <p:cNvPr id="5" name="TextBox 4"/>
          <p:cNvSpPr txBox="1"/>
          <p:nvPr/>
        </p:nvSpPr>
        <p:spPr>
          <a:xfrm>
            <a:off x="5389806" y="3098897"/>
            <a:ext cx="2826914" cy="2951716"/>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Fever</a:t>
            </a:r>
          </a:p>
          <a:p>
            <a:pPr marL="285750" indent="-169863">
              <a:buFont typeface="Arial" panose="020B0604020202020204" pitchFamily="34" charset="0"/>
              <a:buChar char="•"/>
            </a:pPr>
            <a:r>
              <a:rPr lang="en-US" dirty="0"/>
              <a:t>Nausea</a:t>
            </a:r>
          </a:p>
          <a:p>
            <a:pPr marL="285750" indent="-169863">
              <a:buFont typeface="Arial" panose="020B0604020202020204" pitchFamily="34" charset="0"/>
              <a:buChar char="•"/>
            </a:pPr>
            <a:r>
              <a:rPr lang="en-US" dirty="0"/>
              <a:t>Vomiting</a:t>
            </a:r>
          </a:p>
          <a:p>
            <a:pPr marL="285750" indent="-169863">
              <a:buFont typeface="Arial" panose="020B0604020202020204" pitchFamily="34" charset="0"/>
              <a:buChar char="•"/>
            </a:pPr>
            <a:r>
              <a:rPr lang="en-US" dirty="0"/>
              <a:t>Diarrhea</a:t>
            </a:r>
          </a:p>
          <a:p>
            <a:pPr marL="285750" indent="-169863">
              <a:buFont typeface="Arial" panose="020B0604020202020204" pitchFamily="34" charset="0"/>
              <a:buChar char="•"/>
            </a:pPr>
            <a:r>
              <a:rPr lang="en-US" dirty="0"/>
              <a:t>Cramps</a:t>
            </a:r>
          </a:p>
          <a:p>
            <a:pPr marL="285750" indent="-169863">
              <a:buFont typeface="Arial" panose="020B0604020202020204" pitchFamily="34" charset="0"/>
              <a:buChar char="•"/>
            </a:pPr>
            <a:r>
              <a:rPr lang="en-US" dirty="0"/>
              <a:t>Muscle aches</a:t>
            </a:r>
          </a:p>
        </p:txBody>
      </p:sp>
    </p:spTree>
    <p:extLst>
      <p:ext uri="{BB962C8B-B14F-4D97-AF65-F5344CB8AC3E}">
        <p14:creationId xmlns:p14="http://schemas.microsoft.com/office/powerpoint/2010/main" val="375204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3307"/>
          </a:xfrm>
        </p:spPr>
        <p:txBody>
          <a:bodyPr/>
          <a:lstStyle/>
          <a:p>
            <a:r>
              <a:rPr lang="en-US" dirty="0"/>
              <a:t>botulism</a:t>
            </a:r>
          </a:p>
        </p:txBody>
      </p:sp>
      <p:sp>
        <p:nvSpPr>
          <p:cNvPr id="3" name="Content Placeholder 2"/>
          <p:cNvSpPr>
            <a:spLocks noGrp="1"/>
          </p:cNvSpPr>
          <p:nvPr>
            <p:ph idx="1"/>
          </p:nvPr>
        </p:nvSpPr>
        <p:spPr>
          <a:xfrm>
            <a:off x="1122889" y="1255692"/>
            <a:ext cx="10178322" cy="1474630"/>
          </a:xfrm>
        </p:spPr>
        <p:txBody>
          <a:bodyPr>
            <a:normAutofit/>
          </a:bodyPr>
          <a:lstStyle/>
          <a:p>
            <a:pPr marL="0" indent="0">
              <a:buNone/>
            </a:pPr>
            <a:r>
              <a:rPr lang="en-US" sz="2400" dirty="0"/>
              <a:t>Botulism is a rare but serious condition caused by toxins from bacteria called Clostridium botulinum.</a:t>
            </a:r>
          </a:p>
        </p:txBody>
      </p:sp>
      <p:sp>
        <p:nvSpPr>
          <p:cNvPr id="4" name="TextBox 3"/>
          <p:cNvSpPr txBox="1"/>
          <p:nvPr/>
        </p:nvSpPr>
        <p:spPr>
          <a:xfrm>
            <a:off x="1635617" y="3101353"/>
            <a:ext cx="3039414" cy="2951716"/>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CAUSES</a:t>
            </a:r>
          </a:p>
          <a:p>
            <a:pPr algn="ctr"/>
            <a:endParaRPr lang="en-US" dirty="0"/>
          </a:p>
          <a:p>
            <a:pPr marL="115888"/>
            <a:r>
              <a:rPr lang="en-US" dirty="0"/>
              <a:t>The source of foodborne botulism is often home-canned foods that are low in acid, such as green beans, corn and beets. </a:t>
            </a:r>
          </a:p>
        </p:txBody>
      </p:sp>
      <p:sp>
        <p:nvSpPr>
          <p:cNvPr id="5" name="TextBox 4"/>
          <p:cNvSpPr txBox="1"/>
          <p:nvPr/>
        </p:nvSpPr>
        <p:spPr>
          <a:xfrm>
            <a:off x="5389806" y="3098897"/>
            <a:ext cx="2826914" cy="2951716"/>
          </a:xfrm>
          <a:prstGeom prst="rect">
            <a:avLst/>
          </a:prstGeom>
          <a:solidFill>
            <a:schemeClr val="accent1"/>
          </a:solid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US" sz="2000" dirty="0">
                <a:latin typeface="Impact" panose="020B0806030902050204" pitchFamily="34" charset="0"/>
              </a:rPr>
              <a:t>SYMPTOMS</a:t>
            </a:r>
          </a:p>
          <a:p>
            <a:pPr algn="ctr"/>
            <a:endParaRPr lang="en-US" dirty="0"/>
          </a:p>
          <a:p>
            <a:pPr marL="285750" indent="-169863">
              <a:buFont typeface="Arial" panose="020B0604020202020204" pitchFamily="34" charset="0"/>
              <a:buChar char="•"/>
            </a:pPr>
            <a:r>
              <a:rPr lang="en-US" dirty="0"/>
              <a:t>Weakness</a:t>
            </a:r>
          </a:p>
          <a:p>
            <a:pPr marL="285750" indent="-169863">
              <a:buFont typeface="Arial" panose="020B0604020202020204" pitchFamily="34" charset="0"/>
              <a:buChar char="•"/>
            </a:pPr>
            <a:r>
              <a:rPr lang="en-US" dirty="0"/>
              <a:t>Nausea</a:t>
            </a:r>
          </a:p>
          <a:p>
            <a:pPr marL="285750" indent="-169863">
              <a:buFont typeface="Arial" panose="020B0604020202020204" pitchFamily="34" charset="0"/>
              <a:buChar char="•"/>
            </a:pPr>
            <a:r>
              <a:rPr lang="en-US" dirty="0"/>
              <a:t>Vomiting</a:t>
            </a:r>
          </a:p>
          <a:p>
            <a:pPr marL="285750" indent="-169863">
              <a:buFont typeface="Arial" panose="020B0604020202020204" pitchFamily="34" charset="0"/>
              <a:buChar char="•"/>
            </a:pPr>
            <a:r>
              <a:rPr lang="en-US" dirty="0"/>
              <a:t>Cramps</a:t>
            </a:r>
          </a:p>
          <a:p>
            <a:pPr marL="285750" indent="-169863">
              <a:buFont typeface="Arial" panose="020B0604020202020204" pitchFamily="34" charset="0"/>
              <a:buChar char="•"/>
            </a:pPr>
            <a:r>
              <a:rPr lang="en-US" dirty="0"/>
              <a:t>Abdominal pain</a:t>
            </a:r>
          </a:p>
          <a:p>
            <a:pPr marL="285750" indent="-169863">
              <a:buFont typeface="Arial" panose="020B0604020202020204" pitchFamily="34" charset="0"/>
              <a:buChar char="•"/>
            </a:pPr>
            <a:r>
              <a:rPr lang="en-US" dirty="0"/>
              <a:t>Breathing issues</a:t>
            </a:r>
          </a:p>
        </p:txBody>
      </p:sp>
    </p:spTree>
    <p:extLst>
      <p:ext uri="{BB962C8B-B14F-4D97-AF65-F5344CB8AC3E}">
        <p14:creationId xmlns:p14="http://schemas.microsoft.com/office/powerpoint/2010/main" val="283825640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127</TotalTime>
  <Words>1056</Words>
  <Application>Microsoft Office PowerPoint</Application>
  <PresentationFormat>Widescreen</PresentationFormat>
  <Paragraphs>210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Narrow</vt:lpstr>
      <vt:lpstr>Gill Sans MT</vt:lpstr>
      <vt:lpstr>Impact</vt:lpstr>
      <vt:lpstr>Badge</vt:lpstr>
      <vt:lpstr>That’s Sick! Illness research</vt:lpstr>
      <vt:lpstr>Why do people get sick?</vt:lpstr>
      <vt:lpstr>Illness Research spreadsheet</vt:lpstr>
      <vt:lpstr>Listeria</vt:lpstr>
      <vt:lpstr>salmonella</vt:lpstr>
      <vt:lpstr>Carbon monoxide poisoning</vt:lpstr>
      <vt:lpstr>toxoplasmosis</vt:lpstr>
      <vt:lpstr>norovirus</vt:lpstr>
      <vt:lpstr>botulism</vt:lpstr>
      <vt:lpstr>E. Coli</vt:lpstr>
      <vt:lpstr>Mercury Poisoning</vt:lpstr>
      <vt:lpstr>cryptosporidium</vt:lpstr>
      <vt:lpstr>Hepatitis a</vt:lpstr>
      <vt:lpstr>staph</vt:lpstr>
      <vt:lpstr>C Jejuni</vt:lpstr>
      <vt:lpstr>Lead poisoning</vt:lpstr>
      <vt:lpstr>Pinworm</vt:lpstr>
      <vt:lpstr>Ebola virus</vt:lpstr>
      <vt:lpstr>sources</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That’s Sick! Illness research</dc:title>
  <dc:creator>ASDUser</dc:creator>
  <cp:lastModifiedBy>assmusfam</cp:lastModifiedBy>
  <cp:revision>15</cp:revision>
  <dcterms:created xsi:type="dcterms:W3CDTF">2016-02-29T19:42:31Z</dcterms:created>
  <dcterms:modified xsi:type="dcterms:W3CDTF">2017-10-20T04:20:42Z</dcterms:modified>
</cp:coreProperties>
</file>