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handoutMasterIdLst>
    <p:handoutMasterId r:id="rId19"/>
  </p:handoutMasterIdLst>
  <p:sldIdLst>
    <p:sldId id="299" r:id="rId2"/>
    <p:sldId id="343" r:id="rId3"/>
    <p:sldId id="346" r:id="rId4"/>
    <p:sldId id="347" r:id="rId5"/>
    <p:sldId id="348" r:id="rId6"/>
    <p:sldId id="344" r:id="rId7"/>
    <p:sldId id="351" r:id="rId8"/>
    <p:sldId id="300" r:id="rId9"/>
    <p:sldId id="329" r:id="rId10"/>
    <p:sldId id="333" r:id="rId11"/>
    <p:sldId id="332" r:id="rId12"/>
    <p:sldId id="349" r:id="rId13"/>
    <p:sldId id="330" r:id="rId14"/>
    <p:sldId id="331" r:id="rId15"/>
    <p:sldId id="350" r:id="rId16"/>
    <p:sldId id="336" r:id="rId17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FF"/>
    <a:srgbClr val="FFFF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9" autoAdjust="0"/>
    <p:restoredTop sz="94660"/>
  </p:normalViewPr>
  <p:slideViewPr>
    <p:cSldViewPr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11267A94-C33D-4721-8A3B-0B5AB8C7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1FEF8F63-0F55-4A93-AF8B-ADAD2A86F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57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FE3F3-C05E-4AFB-A363-2A3C091F10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DED5F-D004-4746-BDB2-DC80F3A576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20546-933B-4091-9E53-58272FAB77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B8781-A42C-4385-A0F7-4CA3731A38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C9B02570-1A6F-468A-9A60-656A63A6F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87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3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5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9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046ED-B1B7-40F8-818F-E685CD4A86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2234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73247-AEBA-46E3-9C82-26B93CC9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79408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887D1-5456-48C1-B2C2-F6499EBAE1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5532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95523-2D81-425E-B696-27BF72F79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96189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77D4-5809-4D4D-BC7E-23E4D298CA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9962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7B1B8-5267-4BAE-9431-FC8227F1F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8906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D65BD-9045-4FF9-8933-D3F2A5382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3567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87BFB-95FB-4C0B-A081-426AE755C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6115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5391-2851-4C0C-B8B0-FFEF9AFEA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524415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EC479-6277-4568-B2EE-1F3E52956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2289"/>
      </p:ext>
    </p:extLst>
  </p:cSld>
  <p:clrMapOvr>
    <a:masterClrMapping/>
  </p:clrMapOvr>
  <p:transition>
    <p:newsflash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67C093-643A-4BEB-9D98-405938AD1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>
    <p:newsflash/>
    <p:sndAc>
      <p:stSnd>
        <p:snd r:embed="rId19" name="whoosh.wav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Ojhs\data\TLCLab\v%20slide%201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Ojhs\data\TLCLab\2%20fixed.wav" TargetMode="Externa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v slide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59180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10363200" cy="1143000"/>
          </a:xfrm>
        </p:spPr>
        <p:txBody>
          <a:bodyPr/>
          <a:lstStyle/>
          <a:p>
            <a:r>
              <a:rPr lang="en-US" dirty="0"/>
              <a:t>That’s Sick!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3434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a Health Sciences Problem-Based Learning Activity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200400" y="3276600"/>
            <a:ext cx="5943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0"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2567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RESOURCE FOR</a:t>
            </a:r>
            <a:r>
              <a:rPr lang="en-US" sz="1200" dirty="0"/>
              <a:t>: That’s Sick</a:t>
            </a:r>
            <a:br>
              <a:rPr lang="en-US" sz="1200" dirty="0"/>
            </a:br>
            <a:r>
              <a:rPr lang="en-US" sz="1200" dirty="0"/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65" y="302567"/>
            <a:ext cx="2307535" cy="429594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14"/>
                </p:tgtEl>
              </p:cMediaNode>
            </p:audio>
          </p:childTnLst>
        </p:cTn>
      </p:par>
    </p:tnLst>
    <p:bldLst>
      <p:bldP spid="115716" grpId="0" build="p"/>
      <p:bldP spid="1157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“John King”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November 19</a:t>
            </a:r>
            <a:r>
              <a:rPr lang="en-US" sz="2600" baseline="30000" dirty="0"/>
              <a:t>th</a:t>
            </a:r>
            <a:r>
              <a:rPr lang="en-US" sz="2600" dirty="0"/>
              <a:t>, at 7:45 p.m., John King came in with fever, nausea, vomiting, and severe diarrhea. </a:t>
            </a:r>
          </a:p>
          <a:p>
            <a:endParaRPr lang="en-US" sz="3000" dirty="0"/>
          </a:p>
        </p:txBody>
      </p:sp>
      <p:pic>
        <p:nvPicPr>
          <p:cNvPr id="2050" name="Picture 2" descr="http://images.wisegeek.com/senior-man-with-headach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651080"/>
            <a:ext cx="5470525" cy="35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31314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“Jazmine &amp; Kyle Jensen”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On November 20, at 8:30 a.m. , Jazmine Jensen came in with her 5-year-old son, Kyle. They both had nausea, vomiting, fever, and diarrhea. </a:t>
            </a:r>
          </a:p>
        </p:txBody>
      </p:sp>
      <p:pic>
        <p:nvPicPr>
          <p:cNvPr id="5" name="Picture 2" descr="http://www.additudemag.com/asset/15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77554"/>
            <a:ext cx="5470525" cy="41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75856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“Lynette Hardy”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Lynette Hardy, Jazmine Jensen’s mother, also came in with Jazmine and Kyle. </a:t>
            </a:r>
          </a:p>
          <a:p>
            <a:r>
              <a:rPr lang="en-US" sz="2600" dirty="0"/>
              <a:t>Her symptoms were the same as Jazmine and Kyle. </a:t>
            </a:r>
          </a:p>
        </p:txBody>
      </p:sp>
      <p:pic>
        <p:nvPicPr>
          <p:cNvPr id="3074" name="Picture 2" descr="http://www.specialtycareservices.com/wp-content/uploads/2012/08/sick-old-lad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0972"/>
            <a:ext cx="472440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79732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29799" cy="3318936"/>
          </a:xfrm>
        </p:spPr>
        <p:txBody>
          <a:bodyPr>
            <a:normAutofit/>
          </a:bodyPr>
          <a:lstStyle/>
          <a:p>
            <a:r>
              <a:rPr lang="en-US" sz="3000" dirty="0"/>
              <a:t>Seeing a pattern, Tammy Baker, Physician’s Assistant, becomes suspicious. </a:t>
            </a:r>
          </a:p>
          <a:p>
            <a:r>
              <a:rPr lang="en-US" sz="3000" dirty="0"/>
              <a:t>Many of the after-hours and walk-in patients at the clinic had similar symptoms</a:t>
            </a:r>
          </a:p>
          <a:p>
            <a:r>
              <a:rPr lang="en-US" sz="3000" dirty="0"/>
              <a:t>The symptoms indicated some type of communicable disease or food-borne illness.</a:t>
            </a:r>
          </a:p>
        </p:txBody>
      </p:sp>
    </p:spTree>
    <p:extLst>
      <p:ext uri="{BB962C8B-B14F-4D97-AF65-F5344CB8AC3E}">
        <p14:creationId xmlns:p14="http://schemas.microsoft.com/office/powerpoint/2010/main" val="1980988500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 Builds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Over the course of the day, 4 more patients came in with similar symptoms. </a:t>
            </a:r>
          </a:p>
          <a:p>
            <a:r>
              <a:rPr lang="en-US" sz="3000" dirty="0"/>
              <a:t>P.A. Baker starts asking patients about where they have eaten recently. </a:t>
            </a:r>
          </a:p>
          <a:p>
            <a:r>
              <a:rPr lang="en-US" sz="3000" dirty="0"/>
              <a:t>P.A. Baker starts to get concerned and calls the Health Department. </a:t>
            </a:r>
          </a:p>
          <a:p>
            <a:r>
              <a:rPr lang="en-US" sz="3000" dirty="0"/>
              <a:t>The Health Department tells her that they have had other reports of similar symptoms.</a:t>
            </a:r>
          </a:p>
        </p:txBody>
      </p:sp>
    </p:spTree>
    <p:extLst>
      <p:ext uri="{BB962C8B-B14F-4D97-AF65-F5344CB8AC3E}">
        <p14:creationId xmlns:p14="http://schemas.microsoft.com/office/powerpoint/2010/main" val="1222565854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Department asks P.A. Baker if she could gather information from all of the clinic patients who are showing similar symptoms.</a:t>
            </a:r>
          </a:p>
          <a:p>
            <a:r>
              <a:rPr lang="en-US" dirty="0"/>
              <a:t>Knowing your interest in epidemiology, P.A. Baker asks you to call and follow up with the patients who have already been seen in the clinic. </a:t>
            </a:r>
          </a:p>
          <a:p>
            <a:r>
              <a:rPr lang="en-US" dirty="0"/>
              <a:t>The clinic begins to gather the requested information from new patients with similar symptoms as they arrive. </a:t>
            </a:r>
          </a:p>
        </p:txBody>
      </p:sp>
    </p:spTree>
    <p:extLst>
      <p:ext uri="{BB962C8B-B14F-4D97-AF65-F5344CB8AC3E}">
        <p14:creationId xmlns:p14="http://schemas.microsoft.com/office/powerpoint/2010/main" val="3483484732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you think the illnesses are connected? </a:t>
            </a:r>
          </a:p>
          <a:p>
            <a:r>
              <a:rPr lang="en-US" sz="2800" dirty="0"/>
              <a:t>Where do you think the people got sick?</a:t>
            </a:r>
          </a:p>
          <a:p>
            <a:r>
              <a:rPr lang="en-US" sz="2800" dirty="0"/>
              <a:t>How did the people get sick?</a:t>
            </a:r>
          </a:p>
          <a:p>
            <a:r>
              <a:rPr lang="en-US" sz="2800" dirty="0"/>
              <a:t>Could this epidemic have been prevented? </a:t>
            </a:r>
          </a:p>
          <a:p>
            <a:r>
              <a:rPr lang="en-US" sz="2800" dirty="0"/>
              <a:t>How can we keep this from continuing or happening again?</a:t>
            </a:r>
          </a:p>
        </p:txBody>
      </p:sp>
    </p:spTree>
    <p:extLst>
      <p:ext uri="{BB962C8B-B14F-4D97-AF65-F5344CB8AC3E}">
        <p14:creationId xmlns:p14="http://schemas.microsoft.com/office/powerpoint/2010/main" val="3720848634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1 -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Sick! Problem-Based Activity</a:t>
            </a:r>
          </a:p>
        </p:txBody>
      </p:sp>
    </p:spTree>
    <p:extLst>
      <p:ext uri="{BB962C8B-B14F-4D97-AF65-F5344CB8AC3E}">
        <p14:creationId xmlns:p14="http://schemas.microsoft.com/office/powerpoint/2010/main" val="4160979331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Background Information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590800"/>
            <a:ext cx="9448798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What is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food-borne illness</a:t>
            </a:r>
            <a:r>
              <a:rPr lang="en-US" dirty="0"/>
              <a:t>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An illness that more than one person gets as a result of eating contaminated food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 is a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virus</a:t>
            </a:r>
            <a:r>
              <a:rPr lang="en-US" dirty="0"/>
              <a:t>?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 </a:t>
            </a:r>
            <a:r>
              <a:rPr lang="en-US" i="1" dirty="0"/>
              <a:t>virus</a:t>
            </a:r>
            <a:r>
              <a:rPr lang="en-US" dirty="0"/>
              <a:t> is a small infectious agent that replicates only inside the living cells of other organisms. </a:t>
            </a:r>
            <a:r>
              <a:rPr lang="en-US" i="1" dirty="0"/>
              <a:t>Viruses</a:t>
            </a:r>
            <a:r>
              <a:rPr lang="en-US" dirty="0"/>
              <a:t> can infect all types of life forms.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 are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  <a:r>
              <a:rPr lang="en-US" dirty="0"/>
              <a:t>? 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/>
              <a:t>Bacteria</a:t>
            </a:r>
            <a:r>
              <a:rPr lang="en-US" dirty="0"/>
              <a:t> are microscopic living organisms, usually one-celled, that can be found everywhere. They can be dangerous, such as when they cause infection, or beneficial, as in the process of decomposition.</a:t>
            </a:r>
          </a:p>
        </p:txBody>
      </p:sp>
    </p:spTree>
    <p:extLst>
      <p:ext uri="{BB962C8B-B14F-4D97-AF65-F5344CB8AC3E}">
        <p14:creationId xmlns:p14="http://schemas.microsoft.com/office/powerpoint/2010/main" val="3749399743"/>
      </p:ext>
    </p:extLst>
  </p:cSld>
  <p:clrMapOvr>
    <a:masterClrMapping/>
  </p:clrMapOvr>
  <p:transition>
    <p:newsflash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Background Information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14600"/>
            <a:ext cx="9524998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What is a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parasite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An organism that lives off or in another organism, obtaining nourishment and protection while offering no benefit in return. Human </a:t>
            </a:r>
            <a:r>
              <a:rPr lang="en-US" i="1" dirty="0"/>
              <a:t>parasites</a:t>
            </a:r>
            <a:r>
              <a:rPr lang="en-US" dirty="0"/>
              <a:t> are often harmful to the body and can cause diseases, such as trichinosis.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What is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feces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Waste matter discharged from the bowels after food has been digested; excrement, poop.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What does it mean to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ingest</a:t>
            </a:r>
            <a:r>
              <a:rPr lang="en-US" dirty="0"/>
              <a:t>?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To take (food, drink, or another substance) into the body by swallowing or absorbing it.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3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Epidemic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widespread occurrence of an infectious disease in a community at a particular time.</a:t>
            </a:r>
          </a:p>
          <a:p>
            <a:r>
              <a:rPr lang="en-US" dirty="0"/>
              <a:t>What is an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Epidemiologist</a:t>
            </a:r>
            <a:r>
              <a:rPr lang="en-US" b="1" dirty="0"/>
              <a:t>?</a:t>
            </a:r>
          </a:p>
          <a:p>
            <a:pPr lvl="1"/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public health professionals who investigate patterns and causes of disease in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31377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it starts…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student at Beehive University in the small college town where you live. </a:t>
            </a:r>
          </a:p>
          <a:p>
            <a:r>
              <a:rPr lang="en-US" dirty="0"/>
              <a:t>You have always wanted to be a doctor. </a:t>
            </a:r>
          </a:p>
          <a:p>
            <a:r>
              <a:rPr lang="en-US" dirty="0"/>
              <a:t>Your Epidemiology class has really sparked your interest. You have started considering becoming an epidemiologist. </a:t>
            </a:r>
          </a:p>
          <a:p>
            <a:r>
              <a:rPr lang="en-US" dirty="0"/>
              <a:t>You work at a clinic near the college to help pay your way through school.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6098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How it all began…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Sick! Problem-Based Activity</a:t>
            </a:r>
          </a:p>
        </p:txBody>
      </p:sp>
    </p:spTree>
    <p:extLst>
      <p:ext uri="{BB962C8B-B14F-4D97-AF65-F5344CB8AC3E}">
        <p14:creationId xmlns:p14="http://schemas.microsoft.com/office/powerpoint/2010/main" val="689138301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the beginning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2" y="2514600"/>
            <a:ext cx="9067798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/>
              <a:t>It all started when you were working at the clinic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/>
              <a:t>The clinic where you work has an after hours clinic that is open until 9:00 pm on weekdays and from 10:00 am to 7:00 pm on weekends.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/>
              <a:t>You often work the after hours clinic because it doesn’t interfere with your classes.</a:t>
            </a:r>
          </a:p>
        </p:txBody>
      </p:sp>
      <p:pic>
        <p:nvPicPr>
          <p:cNvPr id="116740" name="2 fixe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363200" y="6553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audio>
          </p:childTnLst>
        </p:cTn>
      </p:par>
    </p:tnLst>
    <p:bldLst>
      <p:bldP spid="1167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“The Perez’s”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/>
              <a:t>November 18</a:t>
            </a:r>
            <a:r>
              <a:rPr lang="en-US" sz="3000" baseline="30000" dirty="0"/>
              <a:t>th</a:t>
            </a:r>
            <a:r>
              <a:rPr lang="en-US" sz="3000" dirty="0"/>
              <a:t>, at 4:30 p.m., Chris and Tina Perez came into the clinic. They were both sick with similar symptoms: fever, nausea, vomiting, and diarrhea. </a:t>
            </a:r>
          </a:p>
          <a:p>
            <a:endParaRPr lang="en-US" dirty="0"/>
          </a:p>
        </p:txBody>
      </p:sp>
      <p:pic>
        <p:nvPicPr>
          <p:cNvPr id="2050" name="Picture 2" descr="http://images.idiva.com/media/healthmeup/content/2014/Jul/fev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77554"/>
            <a:ext cx="5470525" cy="41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87936"/>
      </p:ext>
    </p:extLst>
  </p:cSld>
  <p:clrMapOvr>
    <a:masterClrMapping/>
  </p:clrMapOvr>
  <p:transition>
    <p:newsflash/>
    <p:sndAc>
      <p:stSnd>
        <p:snd r:embed="rId2" name="whoosh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7055</TotalTime>
  <Words>746</Words>
  <Application>Microsoft Office PowerPoint</Application>
  <PresentationFormat>Widescreen</PresentationFormat>
  <Paragraphs>67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Organic</vt:lpstr>
      <vt:lpstr>That’s Sick!</vt:lpstr>
      <vt:lpstr>Step 1 - Background</vt:lpstr>
      <vt:lpstr>Background Information</vt:lpstr>
      <vt:lpstr>Background Information</vt:lpstr>
      <vt:lpstr>Background Information</vt:lpstr>
      <vt:lpstr>Where it starts…</vt:lpstr>
      <vt:lpstr>Step 2 – How it all began…</vt:lpstr>
      <vt:lpstr>In the beginning</vt:lpstr>
      <vt:lpstr>“The Perez’s”</vt:lpstr>
      <vt:lpstr>“John King”</vt:lpstr>
      <vt:lpstr>“Jazmine &amp; Kyle Jensen”</vt:lpstr>
      <vt:lpstr>“Lynette Hardy”</vt:lpstr>
      <vt:lpstr>Points of Interest</vt:lpstr>
      <vt:lpstr>Concern Builds</vt:lpstr>
      <vt:lpstr>Research Begins</vt:lpstr>
      <vt:lpstr>Identify the problem</vt:lpstr>
    </vt:vector>
  </TitlesOfParts>
  <Company>Orem Junior High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of the Potluck Poisoning.</dc:title>
  <dc:creator>D Lungo</dc:creator>
  <cp:lastModifiedBy>assmusfam</cp:lastModifiedBy>
  <cp:revision>399</cp:revision>
  <cp:lastPrinted>2012-04-24T20:44:16Z</cp:lastPrinted>
  <dcterms:created xsi:type="dcterms:W3CDTF">2004-06-10T18:30:05Z</dcterms:created>
  <dcterms:modified xsi:type="dcterms:W3CDTF">2017-10-20T04:15:57Z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asVP">
    <vt:r8>1</vt:r8>
  </property>
</Properties>
</file>